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55" r:id="rId2"/>
    <p:sldId id="356" r:id="rId3"/>
    <p:sldId id="384" r:id="rId4"/>
    <p:sldId id="385" r:id="rId5"/>
    <p:sldId id="373" r:id="rId6"/>
    <p:sldId id="374" r:id="rId7"/>
    <p:sldId id="375" r:id="rId8"/>
    <p:sldId id="376" r:id="rId9"/>
    <p:sldId id="377" r:id="rId10"/>
    <p:sldId id="383" r:id="rId11"/>
    <p:sldId id="357" r:id="rId12"/>
    <p:sldId id="396" r:id="rId13"/>
    <p:sldId id="386" r:id="rId14"/>
    <p:sldId id="393" r:id="rId15"/>
    <p:sldId id="387" r:id="rId16"/>
    <p:sldId id="389" r:id="rId17"/>
    <p:sldId id="388" r:id="rId18"/>
    <p:sldId id="390" r:id="rId19"/>
    <p:sldId id="391" r:id="rId20"/>
    <p:sldId id="392" r:id="rId21"/>
    <p:sldId id="394" r:id="rId22"/>
    <p:sldId id="379" r:id="rId23"/>
    <p:sldId id="395" r:id="rId24"/>
    <p:sldId id="397" r:id="rId25"/>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89239" autoAdjust="0"/>
  </p:normalViewPr>
  <p:slideViewPr>
    <p:cSldViewPr snapToGrid="0">
      <p:cViewPr varScale="1">
        <p:scale>
          <a:sx n="71" d="100"/>
          <a:sy n="71" d="100"/>
        </p:scale>
        <p:origin x="4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D48D10-256E-4574-932B-8C076E695D18}" type="datetimeFigureOut">
              <a:rPr lang="pt-BR" smtClean="0"/>
              <a:t>16/08/2021</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B26BB2-19E0-440D-808C-608AFB09CFCB}" type="slidenum">
              <a:rPr lang="pt-BR" smtClean="0"/>
              <a:t>‹nº›</a:t>
            </a:fld>
            <a:endParaRPr lang="pt-BR"/>
          </a:p>
        </p:txBody>
      </p:sp>
    </p:spTree>
    <p:extLst>
      <p:ext uri="{BB962C8B-B14F-4D97-AF65-F5344CB8AC3E}">
        <p14:creationId xmlns:p14="http://schemas.microsoft.com/office/powerpoint/2010/main" val="1018421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D324C800-1361-4828-8516-9545F64C0E9C}" type="slidenum">
              <a:rPr lang="pt-BR" smtClean="0"/>
              <a:t>24</a:t>
            </a:fld>
            <a:endParaRPr lang="pt-BR"/>
          </a:p>
        </p:txBody>
      </p:sp>
    </p:spTree>
    <p:extLst>
      <p:ext uri="{BB962C8B-B14F-4D97-AF65-F5344CB8AC3E}">
        <p14:creationId xmlns:p14="http://schemas.microsoft.com/office/powerpoint/2010/main" val="897986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DF80FA-01B2-44F4-85CD-48A83EEA75C4}"/>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7FF582FD-30BE-4E1E-8C91-9053B346D3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8C7B4119-2D06-45EA-9536-165A32B80EA0}"/>
              </a:ext>
            </a:extLst>
          </p:cNvPr>
          <p:cNvSpPr>
            <a:spLocks noGrp="1"/>
          </p:cNvSpPr>
          <p:nvPr>
            <p:ph type="dt" sz="half" idx="10"/>
          </p:nvPr>
        </p:nvSpPr>
        <p:spPr/>
        <p:txBody>
          <a:bodyPr/>
          <a:lstStyle/>
          <a:p>
            <a:fld id="{947AB0A4-A8C3-45FA-8DAE-9C65EEA4273F}" type="datetimeFigureOut">
              <a:rPr lang="pt-BR" smtClean="0"/>
              <a:t>16/08/2021</a:t>
            </a:fld>
            <a:endParaRPr lang="pt-BR"/>
          </a:p>
        </p:txBody>
      </p:sp>
      <p:sp>
        <p:nvSpPr>
          <p:cNvPr id="5" name="Espaço Reservado para Rodapé 4">
            <a:extLst>
              <a:ext uri="{FF2B5EF4-FFF2-40B4-BE49-F238E27FC236}">
                <a16:creationId xmlns:a16="http://schemas.microsoft.com/office/drawing/2014/main" id="{6A94A1E2-9FB5-4CF1-BB60-22F9549118D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7BEA5E9A-3ABB-4B32-9F03-43B3979FB47C}"/>
              </a:ext>
            </a:extLst>
          </p:cNvPr>
          <p:cNvSpPr>
            <a:spLocks noGrp="1"/>
          </p:cNvSpPr>
          <p:nvPr>
            <p:ph type="sldNum" sz="quarter" idx="12"/>
          </p:nvPr>
        </p:nvSpPr>
        <p:spPr/>
        <p:txBody>
          <a:bodyPr/>
          <a:lstStyle/>
          <a:p>
            <a:fld id="{B360554E-F49A-4D69-A83A-C588769953D5}" type="slidenum">
              <a:rPr lang="pt-BR" smtClean="0"/>
              <a:t>‹nº›</a:t>
            </a:fld>
            <a:endParaRPr lang="pt-BR"/>
          </a:p>
        </p:txBody>
      </p:sp>
    </p:spTree>
    <p:extLst>
      <p:ext uri="{BB962C8B-B14F-4D97-AF65-F5344CB8AC3E}">
        <p14:creationId xmlns:p14="http://schemas.microsoft.com/office/powerpoint/2010/main" val="3024223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654E2-90F5-48FD-92F8-B6BBE7C6CF84}"/>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B47E87DE-1750-42F9-BF86-6E2E5A930046}"/>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D4D2969C-0AC8-41A8-92A1-FAAC250078A4}"/>
              </a:ext>
            </a:extLst>
          </p:cNvPr>
          <p:cNvSpPr>
            <a:spLocks noGrp="1"/>
          </p:cNvSpPr>
          <p:nvPr>
            <p:ph type="dt" sz="half" idx="10"/>
          </p:nvPr>
        </p:nvSpPr>
        <p:spPr/>
        <p:txBody>
          <a:bodyPr/>
          <a:lstStyle/>
          <a:p>
            <a:fld id="{947AB0A4-A8C3-45FA-8DAE-9C65EEA4273F}" type="datetimeFigureOut">
              <a:rPr lang="pt-BR" smtClean="0"/>
              <a:t>16/08/2021</a:t>
            </a:fld>
            <a:endParaRPr lang="pt-BR"/>
          </a:p>
        </p:txBody>
      </p:sp>
      <p:sp>
        <p:nvSpPr>
          <p:cNvPr id="5" name="Espaço Reservado para Rodapé 4">
            <a:extLst>
              <a:ext uri="{FF2B5EF4-FFF2-40B4-BE49-F238E27FC236}">
                <a16:creationId xmlns:a16="http://schemas.microsoft.com/office/drawing/2014/main" id="{B645A95E-D03A-458B-8F6A-AB907CF8A34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3C143C4D-CE68-4622-BF82-47276562F51C}"/>
              </a:ext>
            </a:extLst>
          </p:cNvPr>
          <p:cNvSpPr>
            <a:spLocks noGrp="1"/>
          </p:cNvSpPr>
          <p:nvPr>
            <p:ph type="sldNum" sz="quarter" idx="12"/>
          </p:nvPr>
        </p:nvSpPr>
        <p:spPr/>
        <p:txBody>
          <a:bodyPr/>
          <a:lstStyle/>
          <a:p>
            <a:fld id="{B360554E-F49A-4D69-A83A-C588769953D5}" type="slidenum">
              <a:rPr lang="pt-BR" smtClean="0"/>
              <a:t>‹nº›</a:t>
            </a:fld>
            <a:endParaRPr lang="pt-BR"/>
          </a:p>
        </p:txBody>
      </p:sp>
    </p:spTree>
    <p:extLst>
      <p:ext uri="{BB962C8B-B14F-4D97-AF65-F5344CB8AC3E}">
        <p14:creationId xmlns:p14="http://schemas.microsoft.com/office/powerpoint/2010/main" val="3375653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14482E0-59CA-494D-B8E6-C2DF21FEEC5E}"/>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2EA9FFBD-7CD4-4FD9-A708-28F3386A5CB8}"/>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63F1204-0177-4291-9AD7-AC47BD10A467}"/>
              </a:ext>
            </a:extLst>
          </p:cNvPr>
          <p:cNvSpPr>
            <a:spLocks noGrp="1"/>
          </p:cNvSpPr>
          <p:nvPr>
            <p:ph type="dt" sz="half" idx="10"/>
          </p:nvPr>
        </p:nvSpPr>
        <p:spPr/>
        <p:txBody>
          <a:bodyPr/>
          <a:lstStyle/>
          <a:p>
            <a:fld id="{947AB0A4-A8C3-45FA-8DAE-9C65EEA4273F}" type="datetimeFigureOut">
              <a:rPr lang="pt-BR" smtClean="0"/>
              <a:t>16/08/2021</a:t>
            </a:fld>
            <a:endParaRPr lang="pt-BR"/>
          </a:p>
        </p:txBody>
      </p:sp>
      <p:sp>
        <p:nvSpPr>
          <p:cNvPr id="5" name="Espaço Reservado para Rodapé 4">
            <a:extLst>
              <a:ext uri="{FF2B5EF4-FFF2-40B4-BE49-F238E27FC236}">
                <a16:creationId xmlns:a16="http://schemas.microsoft.com/office/drawing/2014/main" id="{C8D90CBB-72BD-43D1-B881-95105B01638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B33A178-43D9-46D5-AC22-B62A6CC0E982}"/>
              </a:ext>
            </a:extLst>
          </p:cNvPr>
          <p:cNvSpPr>
            <a:spLocks noGrp="1"/>
          </p:cNvSpPr>
          <p:nvPr>
            <p:ph type="sldNum" sz="quarter" idx="12"/>
          </p:nvPr>
        </p:nvSpPr>
        <p:spPr/>
        <p:txBody>
          <a:bodyPr/>
          <a:lstStyle/>
          <a:p>
            <a:fld id="{B360554E-F49A-4D69-A83A-C588769953D5}" type="slidenum">
              <a:rPr lang="pt-BR" smtClean="0"/>
              <a:t>‹nº›</a:t>
            </a:fld>
            <a:endParaRPr lang="pt-BR"/>
          </a:p>
        </p:txBody>
      </p:sp>
    </p:spTree>
    <p:extLst>
      <p:ext uri="{BB962C8B-B14F-4D97-AF65-F5344CB8AC3E}">
        <p14:creationId xmlns:p14="http://schemas.microsoft.com/office/powerpoint/2010/main" val="138188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5139C9-09EE-44EB-ACF9-AE74069F454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5BBD0237-05BC-4FBB-994E-B92DFED7476E}"/>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49E59E05-273C-46F4-B2F3-9ACAE02350EB}"/>
              </a:ext>
            </a:extLst>
          </p:cNvPr>
          <p:cNvSpPr>
            <a:spLocks noGrp="1"/>
          </p:cNvSpPr>
          <p:nvPr>
            <p:ph type="dt" sz="half" idx="10"/>
          </p:nvPr>
        </p:nvSpPr>
        <p:spPr/>
        <p:txBody>
          <a:bodyPr/>
          <a:lstStyle/>
          <a:p>
            <a:fld id="{947AB0A4-A8C3-45FA-8DAE-9C65EEA4273F}" type="datetimeFigureOut">
              <a:rPr lang="pt-BR" smtClean="0"/>
              <a:t>16/08/2021</a:t>
            </a:fld>
            <a:endParaRPr lang="pt-BR"/>
          </a:p>
        </p:txBody>
      </p:sp>
      <p:sp>
        <p:nvSpPr>
          <p:cNvPr id="5" name="Espaço Reservado para Rodapé 4">
            <a:extLst>
              <a:ext uri="{FF2B5EF4-FFF2-40B4-BE49-F238E27FC236}">
                <a16:creationId xmlns:a16="http://schemas.microsoft.com/office/drawing/2014/main" id="{E4E3BB9D-F1D9-4E3B-9FC3-D9E41938F3A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05D6F63-07CF-4318-8297-33DC5A1A9743}"/>
              </a:ext>
            </a:extLst>
          </p:cNvPr>
          <p:cNvSpPr>
            <a:spLocks noGrp="1"/>
          </p:cNvSpPr>
          <p:nvPr>
            <p:ph type="sldNum" sz="quarter" idx="12"/>
          </p:nvPr>
        </p:nvSpPr>
        <p:spPr/>
        <p:txBody>
          <a:bodyPr/>
          <a:lstStyle/>
          <a:p>
            <a:fld id="{B360554E-F49A-4D69-A83A-C588769953D5}" type="slidenum">
              <a:rPr lang="pt-BR" smtClean="0"/>
              <a:t>‹nº›</a:t>
            </a:fld>
            <a:endParaRPr lang="pt-BR"/>
          </a:p>
        </p:txBody>
      </p:sp>
    </p:spTree>
    <p:extLst>
      <p:ext uri="{BB962C8B-B14F-4D97-AF65-F5344CB8AC3E}">
        <p14:creationId xmlns:p14="http://schemas.microsoft.com/office/powerpoint/2010/main" val="1381567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D5D6BE-CDAE-473A-B30D-7C619ECE252A}"/>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630AD53E-460E-42EE-8E3D-4A01850059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F72AE88B-175B-4225-AFF4-3A6835766D28}"/>
              </a:ext>
            </a:extLst>
          </p:cNvPr>
          <p:cNvSpPr>
            <a:spLocks noGrp="1"/>
          </p:cNvSpPr>
          <p:nvPr>
            <p:ph type="dt" sz="half" idx="10"/>
          </p:nvPr>
        </p:nvSpPr>
        <p:spPr/>
        <p:txBody>
          <a:bodyPr/>
          <a:lstStyle/>
          <a:p>
            <a:fld id="{947AB0A4-A8C3-45FA-8DAE-9C65EEA4273F}" type="datetimeFigureOut">
              <a:rPr lang="pt-BR" smtClean="0"/>
              <a:t>16/08/2021</a:t>
            </a:fld>
            <a:endParaRPr lang="pt-BR"/>
          </a:p>
        </p:txBody>
      </p:sp>
      <p:sp>
        <p:nvSpPr>
          <p:cNvPr id="5" name="Espaço Reservado para Rodapé 4">
            <a:extLst>
              <a:ext uri="{FF2B5EF4-FFF2-40B4-BE49-F238E27FC236}">
                <a16:creationId xmlns:a16="http://schemas.microsoft.com/office/drawing/2014/main" id="{55DA7911-400C-4F34-B156-75F7350E847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6D499EF-25D1-4D3E-B5A6-0B703C8F4501}"/>
              </a:ext>
            </a:extLst>
          </p:cNvPr>
          <p:cNvSpPr>
            <a:spLocks noGrp="1"/>
          </p:cNvSpPr>
          <p:nvPr>
            <p:ph type="sldNum" sz="quarter" idx="12"/>
          </p:nvPr>
        </p:nvSpPr>
        <p:spPr/>
        <p:txBody>
          <a:bodyPr/>
          <a:lstStyle/>
          <a:p>
            <a:fld id="{B360554E-F49A-4D69-A83A-C588769953D5}" type="slidenum">
              <a:rPr lang="pt-BR" smtClean="0"/>
              <a:t>‹nº›</a:t>
            </a:fld>
            <a:endParaRPr lang="pt-BR"/>
          </a:p>
        </p:txBody>
      </p:sp>
    </p:spTree>
    <p:extLst>
      <p:ext uri="{BB962C8B-B14F-4D97-AF65-F5344CB8AC3E}">
        <p14:creationId xmlns:p14="http://schemas.microsoft.com/office/powerpoint/2010/main" val="2850881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7DE4D9-6879-4619-9215-0840F096D9D8}"/>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00EF7C53-F403-42D5-924A-099BC1CA454A}"/>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7893B040-FB26-4869-BC35-A6A17C41B3B1}"/>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16D34222-A070-4262-B8C1-E09236C9DFA4}"/>
              </a:ext>
            </a:extLst>
          </p:cNvPr>
          <p:cNvSpPr>
            <a:spLocks noGrp="1"/>
          </p:cNvSpPr>
          <p:nvPr>
            <p:ph type="dt" sz="half" idx="10"/>
          </p:nvPr>
        </p:nvSpPr>
        <p:spPr/>
        <p:txBody>
          <a:bodyPr/>
          <a:lstStyle/>
          <a:p>
            <a:fld id="{947AB0A4-A8C3-45FA-8DAE-9C65EEA4273F}" type="datetimeFigureOut">
              <a:rPr lang="pt-BR" smtClean="0"/>
              <a:t>16/08/2021</a:t>
            </a:fld>
            <a:endParaRPr lang="pt-BR"/>
          </a:p>
        </p:txBody>
      </p:sp>
      <p:sp>
        <p:nvSpPr>
          <p:cNvPr id="6" name="Espaço Reservado para Rodapé 5">
            <a:extLst>
              <a:ext uri="{FF2B5EF4-FFF2-40B4-BE49-F238E27FC236}">
                <a16:creationId xmlns:a16="http://schemas.microsoft.com/office/drawing/2014/main" id="{B6984417-6F7C-4E95-B88B-6DD3D8459D08}"/>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32940F63-DDB0-4E5A-9673-566417E1299F}"/>
              </a:ext>
            </a:extLst>
          </p:cNvPr>
          <p:cNvSpPr>
            <a:spLocks noGrp="1"/>
          </p:cNvSpPr>
          <p:nvPr>
            <p:ph type="sldNum" sz="quarter" idx="12"/>
          </p:nvPr>
        </p:nvSpPr>
        <p:spPr/>
        <p:txBody>
          <a:bodyPr/>
          <a:lstStyle/>
          <a:p>
            <a:fld id="{B360554E-F49A-4D69-A83A-C588769953D5}" type="slidenum">
              <a:rPr lang="pt-BR" smtClean="0"/>
              <a:t>‹nº›</a:t>
            </a:fld>
            <a:endParaRPr lang="pt-BR"/>
          </a:p>
        </p:txBody>
      </p:sp>
    </p:spTree>
    <p:extLst>
      <p:ext uri="{BB962C8B-B14F-4D97-AF65-F5344CB8AC3E}">
        <p14:creationId xmlns:p14="http://schemas.microsoft.com/office/powerpoint/2010/main" val="370149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F95787-4FF2-42BD-8E63-5C44F0CFEC75}"/>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F252105C-0753-4F4C-960C-6B8EA66FC0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A792653C-BED8-434C-AC06-895F50656991}"/>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D3A914F4-C686-43B0-98C9-3CD779A2E9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EBE8FA58-AEB6-47F2-9C9A-81A48E121D99}"/>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FF2442EA-DBA0-4317-921E-B82F968E0D1B}"/>
              </a:ext>
            </a:extLst>
          </p:cNvPr>
          <p:cNvSpPr>
            <a:spLocks noGrp="1"/>
          </p:cNvSpPr>
          <p:nvPr>
            <p:ph type="dt" sz="half" idx="10"/>
          </p:nvPr>
        </p:nvSpPr>
        <p:spPr/>
        <p:txBody>
          <a:bodyPr/>
          <a:lstStyle/>
          <a:p>
            <a:fld id="{947AB0A4-A8C3-45FA-8DAE-9C65EEA4273F}" type="datetimeFigureOut">
              <a:rPr lang="pt-BR" smtClean="0"/>
              <a:t>16/08/2021</a:t>
            </a:fld>
            <a:endParaRPr lang="pt-BR"/>
          </a:p>
        </p:txBody>
      </p:sp>
      <p:sp>
        <p:nvSpPr>
          <p:cNvPr id="8" name="Espaço Reservado para Rodapé 7">
            <a:extLst>
              <a:ext uri="{FF2B5EF4-FFF2-40B4-BE49-F238E27FC236}">
                <a16:creationId xmlns:a16="http://schemas.microsoft.com/office/drawing/2014/main" id="{3E3FAC7B-F317-430C-8710-EBD5BE52B7FF}"/>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92E0CA6E-F567-45D5-8C73-BC2BE5FBACBB}"/>
              </a:ext>
            </a:extLst>
          </p:cNvPr>
          <p:cNvSpPr>
            <a:spLocks noGrp="1"/>
          </p:cNvSpPr>
          <p:nvPr>
            <p:ph type="sldNum" sz="quarter" idx="12"/>
          </p:nvPr>
        </p:nvSpPr>
        <p:spPr/>
        <p:txBody>
          <a:bodyPr/>
          <a:lstStyle/>
          <a:p>
            <a:fld id="{B360554E-F49A-4D69-A83A-C588769953D5}" type="slidenum">
              <a:rPr lang="pt-BR" smtClean="0"/>
              <a:t>‹nº›</a:t>
            </a:fld>
            <a:endParaRPr lang="pt-BR"/>
          </a:p>
        </p:txBody>
      </p:sp>
    </p:spTree>
    <p:extLst>
      <p:ext uri="{BB962C8B-B14F-4D97-AF65-F5344CB8AC3E}">
        <p14:creationId xmlns:p14="http://schemas.microsoft.com/office/powerpoint/2010/main" val="460211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CF3D1F-AC4D-4293-8EF5-0439FA933EA7}"/>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DAE44690-7BEA-47D3-94DE-B4243DC0DC70}"/>
              </a:ext>
            </a:extLst>
          </p:cNvPr>
          <p:cNvSpPr>
            <a:spLocks noGrp="1"/>
          </p:cNvSpPr>
          <p:nvPr>
            <p:ph type="dt" sz="half" idx="10"/>
          </p:nvPr>
        </p:nvSpPr>
        <p:spPr/>
        <p:txBody>
          <a:bodyPr/>
          <a:lstStyle/>
          <a:p>
            <a:fld id="{947AB0A4-A8C3-45FA-8DAE-9C65EEA4273F}" type="datetimeFigureOut">
              <a:rPr lang="pt-BR" smtClean="0"/>
              <a:t>16/08/2021</a:t>
            </a:fld>
            <a:endParaRPr lang="pt-BR"/>
          </a:p>
        </p:txBody>
      </p:sp>
      <p:sp>
        <p:nvSpPr>
          <p:cNvPr id="4" name="Espaço Reservado para Rodapé 3">
            <a:extLst>
              <a:ext uri="{FF2B5EF4-FFF2-40B4-BE49-F238E27FC236}">
                <a16:creationId xmlns:a16="http://schemas.microsoft.com/office/drawing/2014/main" id="{72FD808E-C053-4FEC-8F17-D192A3A4825F}"/>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62B70E60-E7B8-417E-9F3A-64E50E41338D}"/>
              </a:ext>
            </a:extLst>
          </p:cNvPr>
          <p:cNvSpPr>
            <a:spLocks noGrp="1"/>
          </p:cNvSpPr>
          <p:nvPr>
            <p:ph type="sldNum" sz="quarter" idx="12"/>
          </p:nvPr>
        </p:nvSpPr>
        <p:spPr/>
        <p:txBody>
          <a:bodyPr/>
          <a:lstStyle/>
          <a:p>
            <a:fld id="{B360554E-F49A-4D69-A83A-C588769953D5}" type="slidenum">
              <a:rPr lang="pt-BR" smtClean="0"/>
              <a:t>‹nº›</a:t>
            </a:fld>
            <a:endParaRPr lang="pt-BR"/>
          </a:p>
        </p:txBody>
      </p:sp>
    </p:spTree>
    <p:extLst>
      <p:ext uri="{BB962C8B-B14F-4D97-AF65-F5344CB8AC3E}">
        <p14:creationId xmlns:p14="http://schemas.microsoft.com/office/powerpoint/2010/main" val="689482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B89A6C9B-94C5-41DF-9FA9-6014A70ABA04}"/>
              </a:ext>
            </a:extLst>
          </p:cNvPr>
          <p:cNvSpPr>
            <a:spLocks noGrp="1"/>
          </p:cNvSpPr>
          <p:nvPr>
            <p:ph type="dt" sz="half" idx="10"/>
          </p:nvPr>
        </p:nvSpPr>
        <p:spPr/>
        <p:txBody>
          <a:bodyPr/>
          <a:lstStyle/>
          <a:p>
            <a:fld id="{947AB0A4-A8C3-45FA-8DAE-9C65EEA4273F}" type="datetimeFigureOut">
              <a:rPr lang="pt-BR" smtClean="0"/>
              <a:t>16/08/2021</a:t>
            </a:fld>
            <a:endParaRPr lang="pt-BR"/>
          </a:p>
        </p:txBody>
      </p:sp>
      <p:sp>
        <p:nvSpPr>
          <p:cNvPr id="3" name="Espaço Reservado para Rodapé 2">
            <a:extLst>
              <a:ext uri="{FF2B5EF4-FFF2-40B4-BE49-F238E27FC236}">
                <a16:creationId xmlns:a16="http://schemas.microsoft.com/office/drawing/2014/main" id="{3E1F49A9-8C89-4148-98C2-0882EA3F8757}"/>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E0DFC75C-7DE2-491D-9F6A-57A9C94B0D47}"/>
              </a:ext>
            </a:extLst>
          </p:cNvPr>
          <p:cNvSpPr>
            <a:spLocks noGrp="1"/>
          </p:cNvSpPr>
          <p:nvPr>
            <p:ph type="sldNum" sz="quarter" idx="12"/>
          </p:nvPr>
        </p:nvSpPr>
        <p:spPr/>
        <p:txBody>
          <a:bodyPr/>
          <a:lstStyle/>
          <a:p>
            <a:fld id="{B360554E-F49A-4D69-A83A-C588769953D5}" type="slidenum">
              <a:rPr lang="pt-BR" smtClean="0"/>
              <a:t>‹nº›</a:t>
            </a:fld>
            <a:endParaRPr lang="pt-BR"/>
          </a:p>
        </p:txBody>
      </p:sp>
    </p:spTree>
    <p:extLst>
      <p:ext uri="{BB962C8B-B14F-4D97-AF65-F5344CB8AC3E}">
        <p14:creationId xmlns:p14="http://schemas.microsoft.com/office/powerpoint/2010/main" val="2996468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F1A3CE-62A6-4F66-A765-84451CA39152}"/>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EAA1D52C-4C4D-4827-B28F-5D97033E27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0B56405E-3D68-4160-8BAA-DE07AC586F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FCFCEA0E-2CA8-4DA9-8FBB-2A930981DA21}"/>
              </a:ext>
            </a:extLst>
          </p:cNvPr>
          <p:cNvSpPr>
            <a:spLocks noGrp="1"/>
          </p:cNvSpPr>
          <p:nvPr>
            <p:ph type="dt" sz="half" idx="10"/>
          </p:nvPr>
        </p:nvSpPr>
        <p:spPr/>
        <p:txBody>
          <a:bodyPr/>
          <a:lstStyle/>
          <a:p>
            <a:fld id="{947AB0A4-A8C3-45FA-8DAE-9C65EEA4273F}" type="datetimeFigureOut">
              <a:rPr lang="pt-BR" smtClean="0"/>
              <a:t>16/08/2021</a:t>
            </a:fld>
            <a:endParaRPr lang="pt-BR"/>
          </a:p>
        </p:txBody>
      </p:sp>
      <p:sp>
        <p:nvSpPr>
          <p:cNvPr id="6" name="Espaço Reservado para Rodapé 5">
            <a:extLst>
              <a:ext uri="{FF2B5EF4-FFF2-40B4-BE49-F238E27FC236}">
                <a16:creationId xmlns:a16="http://schemas.microsoft.com/office/drawing/2014/main" id="{E50AD1EF-EDF0-4B53-BAC2-DF31783F6538}"/>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DA51F3B-9A1F-4E33-9EC7-670D3CB9C8B8}"/>
              </a:ext>
            </a:extLst>
          </p:cNvPr>
          <p:cNvSpPr>
            <a:spLocks noGrp="1"/>
          </p:cNvSpPr>
          <p:nvPr>
            <p:ph type="sldNum" sz="quarter" idx="12"/>
          </p:nvPr>
        </p:nvSpPr>
        <p:spPr/>
        <p:txBody>
          <a:bodyPr/>
          <a:lstStyle/>
          <a:p>
            <a:fld id="{B360554E-F49A-4D69-A83A-C588769953D5}" type="slidenum">
              <a:rPr lang="pt-BR" smtClean="0"/>
              <a:t>‹nº›</a:t>
            </a:fld>
            <a:endParaRPr lang="pt-BR"/>
          </a:p>
        </p:txBody>
      </p:sp>
    </p:spTree>
    <p:extLst>
      <p:ext uri="{BB962C8B-B14F-4D97-AF65-F5344CB8AC3E}">
        <p14:creationId xmlns:p14="http://schemas.microsoft.com/office/powerpoint/2010/main" val="11210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BE2301-0F03-44B2-BBBB-8E557F4A5B4F}"/>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11DAE6BE-630E-4AE3-9E30-24ED7DAEE5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B8814E55-9C36-4CF7-9220-9534944FC6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01253988-44AB-4524-BC45-0C1BE8970830}"/>
              </a:ext>
            </a:extLst>
          </p:cNvPr>
          <p:cNvSpPr>
            <a:spLocks noGrp="1"/>
          </p:cNvSpPr>
          <p:nvPr>
            <p:ph type="dt" sz="half" idx="10"/>
          </p:nvPr>
        </p:nvSpPr>
        <p:spPr/>
        <p:txBody>
          <a:bodyPr/>
          <a:lstStyle/>
          <a:p>
            <a:fld id="{947AB0A4-A8C3-45FA-8DAE-9C65EEA4273F}" type="datetimeFigureOut">
              <a:rPr lang="pt-BR" smtClean="0"/>
              <a:t>16/08/2021</a:t>
            </a:fld>
            <a:endParaRPr lang="pt-BR"/>
          </a:p>
        </p:txBody>
      </p:sp>
      <p:sp>
        <p:nvSpPr>
          <p:cNvPr id="6" name="Espaço Reservado para Rodapé 5">
            <a:extLst>
              <a:ext uri="{FF2B5EF4-FFF2-40B4-BE49-F238E27FC236}">
                <a16:creationId xmlns:a16="http://schemas.microsoft.com/office/drawing/2014/main" id="{D892F4ED-FE15-477C-B419-E74D8476DED2}"/>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25D5CD6-EFE9-4CC5-95DB-9ACAD7694CDB}"/>
              </a:ext>
            </a:extLst>
          </p:cNvPr>
          <p:cNvSpPr>
            <a:spLocks noGrp="1"/>
          </p:cNvSpPr>
          <p:nvPr>
            <p:ph type="sldNum" sz="quarter" idx="12"/>
          </p:nvPr>
        </p:nvSpPr>
        <p:spPr/>
        <p:txBody>
          <a:bodyPr/>
          <a:lstStyle/>
          <a:p>
            <a:fld id="{B360554E-F49A-4D69-A83A-C588769953D5}" type="slidenum">
              <a:rPr lang="pt-BR" smtClean="0"/>
              <a:t>‹nº›</a:t>
            </a:fld>
            <a:endParaRPr lang="pt-BR"/>
          </a:p>
        </p:txBody>
      </p:sp>
    </p:spTree>
    <p:extLst>
      <p:ext uri="{BB962C8B-B14F-4D97-AF65-F5344CB8AC3E}">
        <p14:creationId xmlns:p14="http://schemas.microsoft.com/office/powerpoint/2010/main" val="1747781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FB396877-7370-4530-9EDA-8487A71C46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3F9155D5-D2C4-4F0F-8A1F-DA29A8FA35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AE667E4-A54F-482D-AB3B-1A38D7044A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AB0A4-A8C3-45FA-8DAE-9C65EEA4273F}" type="datetimeFigureOut">
              <a:rPr lang="pt-BR" smtClean="0"/>
              <a:t>16/08/2021</a:t>
            </a:fld>
            <a:endParaRPr lang="pt-BR"/>
          </a:p>
        </p:txBody>
      </p:sp>
      <p:sp>
        <p:nvSpPr>
          <p:cNvPr id="5" name="Espaço Reservado para Rodapé 4">
            <a:extLst>
              <a:ext uri="{FF2B5EF4-FFF2-40B4-BE49-F238E27FC236}">
                <a16:creationId xmlns:a16="http://schemas.microsoft.com/office/drawing/2014/main" id="{D2BD1C96-E39F-471A-8BC5-104AF8A96F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8202C549-CB9B-4FFE-8EF1-6C0BD28DB0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60554E-F49A-4D69-A83A-C588769953D5}" type="slidenum">
              <a:rPr lang="pt-BR" smtClean="0"/>
              <a:t>‹nº›</a:t>
            </a:fld>
            <a:endParaRPr lang="pt-BR"/>
          </a:p>
        </p:txBody>
      </p:sp>
    </p:spTree>
    <p:extLst>
      <p:ext uri="{BB962C8B-B14F-4D97-AF65-F5344CB8AC3E}">
        <p14:creationId xmlns:p14="http://schemas.microsoft.com/office/powerpoint/2010/main" val="1464228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33FBA6-DF44-4086-AFEE-7E6754C593C7}"/>
              </a:ext>
            </a:extLst>
          </p:cNvPr>
          <p:cNvSpPr>
            <a:spLocks noGrp="1"/>
          </p:cNvSpPr>
          <p:nvPr>
            <p:ph type="ctrTitle"/>
          </p:nvPr>
        </p:nvSpPr>
        <p:spPr>
          <a:xfrm>
            <a:off x="1524000" y="935665"/>
            <a:ext cx="9144000" cy="5039833"/>
          </a:xfrm>
        </p:spPr>
        <p:txBody>
          <a:bodyPr>
            <a:normAutofit fontScale="90000"/>
          </a:bodyPr>
          <a:lstStyle/>
          <a:p>
            <a:r>
              <a:rPr lang="pt-BR" dirty="0">
                <a:latin typeface="+mn-lt"/>
              </a:rPr>
              <a:t>APEPREM</a:t>
            </a:r>
            <a:br>
              <a:rPr lang="pt-BR" dirty="0">
                <a:latin typeface="+mn-lt"/>
              </a:rPr>
            </a:br>
            <a:r>
              <a:rPr lang="pt-BR" dirty="0">
                <a:latin typeface="+mn-lt"/>
              </a:rPr>
              <a:t>Pensão por morte: acúmulo, redutores, renúncia/suspensão, pensão militar, reajuste e paridade</a:t>
            </a:r>
            <a:br>
              <a:rPr lang="pt-BR" dirty="0">
                <a:latin typeface="+mn-lt"/>
              </a:rPr>
            </a:br>
            <a:br>
              <a:rPr lang="pt-BR" dirty="0">
                <a:latin typeface="+mn-lt"/>
              </a:rPr>
            </a:br>
            <a:r>
              <a:rPr lang="pt-BR" sz="3100" b="1" dirty="0"/>
              <a:t>XIV Encontro Jurídico e Financeiro</a:t>
            </a:r>
            <a:br>
              <a:rPr lang="pt-BR" sz="3100" b="1" dirty="0"/>
            </a:br>
            <a:r>
              <a:rPr lang="pt-BR" sz="3100" b="1" dirty="0"/>
              <a:t>agosto 2021</a:t>
            </a:r>
            <a:endParaRPr lang="pt-BR" sz="3100" b="1" dirty="0">
              <a:latin typeface="+mn-lt"/>
            </a:endParaRPr>
          </a:p>
        </p:txBody>
      </p:sp>
      <p:sp>
        <p:nvSpPr>
          <p:cNvPr id="3" name="Subtítulo 2">
            <a:extLst>
              <a:ext uri="{FF2B5EF4-FFF2-40B4-BE49-F238E27FC236}">
                <a16:creationId xmlns:a16="http://schemas.microsoft.com/office/drawing/2014/main" id="{7EFB7ABC-5E24-44A3-8BBF-CD50A69F21C2}"/>
              </a:ext>
            </a:extLst>
          </p:cNvPr>
          <p:cNvSpPr>
            <a:spLocks noGrp="1"/>
          </p:cNvSpPr>
          <p:nvPr>
            <p:ph type="subTitle" idx="1"/>
          </p:nvPr>
        </p:nvSpPr>
        <p:spPr/>
        <p:txBody>
          <a:bodyPr>
            <a:normAutofit/>
          </a:bodyPr>
          <a:lstStyle/>
          <a:p>
            <a:endParaRPr lang="pt-BR" dirty="0"/>
          </a:p>
          <a:p>
            <a:endParaRPr lang="pt-BR" dirty="0"/>
          </a:p>
        </p:txBody>
      </p:sp>
      <p:pic>
        <p:nvPicPr>
          <p:cNvPr id="4" name="Imagem 3">
            <a:extLst>
              <a:ext uri="{FF2B5EF4-FFF2-40B4-BE49-F238E27FC236}">
                <a16:creationId xmlns:a16="http://schemas.microsoft.com/office/drawing/2014/main" id="{13E6E75A-9BAA-4931-97D2-962F6D3A64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3748350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682D7C-7BB6-4424-87FC-C146B4B5F701}"/>
              </a:ext>
            </a:extLst>
          </p:cNvPr>
          <p:cNvSpPr>
            <a:spLocks noGrp="1"/>
          </p:cNvSpPr>
          <p:nvPr>
            <p:ph type="title"/>
          </p:nvPr>
        </p:nvSpPr>
        <p:spPr>
          <a:xfrm>
            <a:off x="956604" y="365126"/>
            <a:ext cx="10397196" cy="422665"/>
          </a:xfrm>
        </p:spPr>
        <p:txBody>
          <a:bodyPr>
            <a:normAutofit fontScale="90000"/>
          </a:bodyPr>
          <a:lstStyle/>
          <a:p>
            <a:r>
              <a:rPr lang="pt-BR" b="1" dirty="0"/>
              <a:t>Art. 24 EC 103/2019 - caput</a:t>
            </a:r>
          </a:p>
        </p:txBody>
      </p:sp>
      <p:sp>
        <p:nvSpPr>
          <p:cNvPr id="3" name="Espaço Reservado para Conteúdo 2">
            <a:extLst>
              <a:ext uri="{FF2B5EF4-FFF2-40B4-BE49-F238E27FC236}">
                <a16:creationId xmlns:a16="http://schemas.microsoft.com/office/drawing/2014/main" id="{3737A405-2110-44F5-ACA2-AF08E603E9C3}"/>
              </a:ext>
            </a:extLst>
          </p:cNvPr>
          <p:cNvSpPr>
            <a:spLocks noGrp="1"/>
          </p:cNvSpPr>
          <p:nvPr>
            <p:ph idx="1"/>
          </p:nvPr>
        </p:nvSpPr>
        <p:spPr>
          <a:xfrm>
            <a:off x="379829" y="1561515"/>
            <a:ext cx="10973972" cy="4931360"/>
          </a:xfrm>
        </p:spPr>
        <p:txBody>
          <a:bodyPr>
            <a:normAutofit fontScale="70000" lnSpcReduction="20000"/>
          </a:bodyPr>
          <a:lstStyle/>
          <a:p>
            <a:pPr marL="0" indent="0" algn="just">
              <a:buNone/>
            </a:pPr>
            <a:endParaRPr lang="pt-BR" sz="2600" dirty="0">
              <a:solidFill>
                <a:srgbClr val="000000"/>
              </a:solidFill>
              <a:effectLst/>
              <a:latin typeface="Times New Roman" panose="02020603050405020304" pitchFamily="18" charset="0"/>
              <a:ea typeface="Calibri" panose="020F0502020204030204" pitchFamily="34" charset="0"/>
            </a:endParaRPr>
          </a:p>
          <a:p>
            <a:pPr marL="0" indent="0" algn="just">
              <a:buNone/>
            </a:pPr>
            <a:endParaRPr lang="pt-BR" sz="2600" dirty="0">
              <a:solidFill>
                <a:srgbClr val="000000"/>
              </a:solidFill>
              <a:latin typeface="Times New Roman" panose="02020603050405020304" pitchFamily="18" charset="0"/>
              <a:ea typeface="Calibri" panose="020F0502020204030204" pitchFamily="34" charset="0"/>
            </a:endParaRPr>
          </a:p>
          <a:p>
            <a:pPr marL="0" indent="0" algn="just">
              <a:buNone/>
            </a:pPr>
            <a:endParaRPr lang="pt-BR" sz="2600" dirty="0">
              <a:solidFill>
                <a:srgbClr val="000000"/>
              </a:solidFill>
              <a:latin typeface="Times New Roman" panose="02020603050405020304" pitchFamily="18" charset="0"/>
              <a:ea typeface="Calibri" panose="020F0502020204030204" pitchFamily="34" charset="0"/>
            </a:endParaRPr>
          </a:p>
          <a:p>
            <a:pPr marL="0" indent="0" algn="just">
              <a:buNone/>
            </a:pPr>
            <a:endParaRPr lang="pt-BR" sz="2600" dirty="0">
              <a:solidFill>
                <a:srgbClr val="000000"/>
              </a:solidFill>
              <a:latin typeface="Times New Roman" panose="02020603050405020304" pitchFamily="18" charset="0"/>
              <a:ea typeface="Calibri" panose="020F0502020204030204" pitchFamily="34" charset="0"/>
            </a:endParaRPr>
          </a:p>
          <a:p>
            <a:pPr marL="0" indent="0" algn="just">
              <a:buNone/>
            </a:pPr>
            <a:endParaRPr lang="pt-BR" sz="2600" dirty="0">
              <a:solidFill>
                <a:srgbClr val="000000"/>
              </a:solidFill>
              <a:latin typeface="Times New Roman" panose="02020603050405020304" pitchFamily="18" charset="0"/>
              <a:ea typeface="Calibri" panose="020F0502020204030204" pitchFamily="34" charset="0"/>
            </a:endParaRPr>
          </a:p>
          <a:p>
            <a:pPr marL="0" indent="0" algn="just">
              <a:buNone/>
            </a:pPr>
            <a:endParaRPr lang="pt-BR" sz="2600" dirty="0">
              <a:solidFill>
                <a:srgbClr val="000000"/>
              </a:solidFill>
              <a:latin typeface="Times New Roman" panose="02020603050405020304" pitchFamily="18" charset="0"/>
              <a:ea typeface="Calibri" panose="020F0502020204030204" pitchFamily="34" charset="0"/>
            </a:endParaRPr>
          </a:p>
          <a:p>
            <a:pPr marL="0" indent="0" algn="just">
              <a:buNone/>
            </a:pPr>
            <a:endParaRPr lang="pt-BR" sz="2600" dirty="0">
              <a:solidFill>
                <a:srgbClr val="000000"/>
              </a:solidFill>
              <a:latin typeface="Times New Roman" panose="02020603050405020304" pitchFamily="18" charset="0"/>
              <a:ea typeface="Calibri" panose="020F0502020204030204" pitchFamily="34" charset="0"/>
            </a:endParaRPr>
          </a:p>
          <a:p>
            <a:pPr marL="0" indent="0" algn="just">
              <a:buNone/>
            </a:pPr>
            <a:endParaRPr lang="pt-BR" sz="2600" dirty="0">
              <a:solidFill>
                <a:srgbClr val="000000"/>
              </a:solidFill>
              <a:latin typeface="Times New Roman" panose="02020603050405020304" pitchFamily="18" charset="0"/>
              <a:ea typeface="Calibri" panose="020F0502020204030204" pitchFamily="34" charset="0"/>
            </a:endParaRPr>
          </a:p>
          <a:p>
            <a:pPr marL="0" indent="0" algn="just">
              <a:buNone/>
            </a:pPr>
            <a:endParaRPr lang="pt-BR" sz="2600" dirty="0">
              <a:solidFill>
                <a:srgbClr val="000000"/>
              </a:solidFill>
              <a:latin typeface="Times New Roman" panose="02020603050405020304" pitchFamily="18" charset="0"/>
              <a:ea typeface="Calibri" panose="020F0502020204030204" pitchFamily="34" charset="0"/>
            </a:endParaRPr>
          </a:p>
          <a:p>
            <a:pPr marL="0" indent="0" algn="just">
              <a:buNone/>
            </a:pPr>
            <a:endParaRPr lang="pt-BR" sz="2600" dirty="0">
              <a:solidFill>
                <a:srgbClr val="000000"/>
              </a:solidFill>
              <a:latin typeface="Times New Roman" panose="02020603050405020304" pitchFamily="18" charset="0"/>
              <a:ea typeface="Calibri" panose="020F0502020204030204" pitchFamily="34" charset="0"/>
            </a:endParaRPr>
          </a:p>
          <a:p>
            <a:pPr marL="0" indent="0" algn="just">
              <a:buNone/>
            </a:pPr>
            <a:endParaRPr lang="pt-BR" sz="2600" dirty="0">
              <a:solidFill>
                <a:srgbClr val="000000"/>
              </a:solidFill>
              <a:latin typeface="Times New Roman" panose="02020603050405020304" pitchFamily="18" charset="0"/>
              <a:ea typeface="Calibri" panose="020F0502020204030204" pitchFamily="34" charset="0"/>
            </a:endParaRPr>
          </a:p>
          <a:p>
            <a:pPr marL="0" indent="0" algn="just">
              <a:buNone/>
            </a:pPr>
            <a:endParaRPr lang="pt-BR" sz="2600" dirty="0">
              <a:solidFill>
                <a:srgbClr val="000000"/>
              </a:solidFill>
              <a:effectLst/>
              <a:latin typeface="Times New Roman" panose="02020603050405020304" pitchFamily="18" charset="0"/>
              <a:ea typeface="Calibri" panose="020F0502020204030204" pitchFamily="34" charset="0"/>
            </a:endParaRPr>
          </a:p>
          <a:p>
            <a:pPr marL="0" indent="0" algn="just">
              <a:buNone/>
            </a:pPr>
            <a:endParaRPr lang="pt-BR" sz="2600" dirty="0">
              <a:solidFill>
                <a:srgbClr val="000000"/>
              </a:solidFill>
              <a:effectLst/>
              <a:latin typeface="Calibri" panose="020F0502020204030204" pitchFamily="34" charset="0"/>
              <a:ea typeface="Calibri" panose="020F0502020204030204" pitchFamily="34" charset="0"/>
            </a:endParaRPr>
          </a:p>
          <a:p>
            <a:pPr marL="0" indent="0" algn="just">
              <a:buNone/>
            </a:pPr>
            <a:endParaRPr lang="pt-BR" sz="1800" dirty="0">
              <a:solidFill>
                <a:srgbClr val="000000"/>
              </a:solidFill>
              <a:effectLst/>
              <a:latin typeface="Calibri" panose="020F0502020204030204" pitchFamily="34" charset="0"/>
              <a:ea typeface="Calibri" panose="020F0502020204030204" pitchFamily="34" charset="0"/>
            </a:endParaRPr>
          </a:p>
          <a:p>
            <a:pPr marL="0" indent="0" algn="just">
              <a:buNone/>
            </a:pPr>
            <a:r>
              <a:rPr lang="pt-BR" sz="1800" dirty="0">
                <a:solidFill>
                  <a:srgbClr val="000000"/>
                </a:solidFill>
                <a:effectLst/>
                <a:latin typeface="Times New Roman" panose="02020603050405020304" pitchFamily="18" charset="0"/>
                <a:ea typeface="Calibri" panose="020F0502020204030204" pitchFamily="34" charset="0"/>
              </a:rPr>
              <a:t> </a:t>
            </a:r>
            <a:endParaRPr lang="pt-BR" sz="1800" dirty="0">
              <a:solidFill>
                <a:srgbClr val="000000"/>
              </a:solidFill>
              <a:effectLst/>
              <a:latin typeface="Calibri" panose="020F0502020204030204" pitchFamily="34" charset="0"/>
              <a:ea typeface="Calibri" panose="020F0502020204030204" pitchFamily="34" charset="0"/>
            </a:endParaRPr>
          </a:p>
          <a:p>
            <a:pPr marL="0" indent="0" algn="just">
              <a:buNone/>
            </a:pPr>
            <a:endParaRPr lang="pt-BR" dirty="0"/>
          </a:p>
        </p:txBody>
      </p:sp>
      <p:graphicFrame>
        <p:nvGraphicFramePr>
          <p:cNvPr id="4" name="Tabela 4">
            <a:extLst>
              <a:ext uri="{FF2B5EF4-FFF2-40B4-BE49-F238E27FC236}">
                <a16:creationId xmlns:a16="http://schemas.microsoft.com/office/drawing/2014/main" id="{8A2F1DD9-2864-435A-9513-FBDD60F90915}"/>
              </a:ext>
            </a:extLst>
          </p:cNvPr>
          <p:cNvGraphicFramePr>
            <a:graphicFrameLocks noGrp="1"/>
          </p:cNvGraphicFramePr>
          <p:nvPr>
            <p:extLst>
              <p:ext uri="{D42A27DB-BD31-4B8C-83A1-F6EECF244321}">
                <p14:modId xmlns:p14="http://schemas.microsoft.com/office/powerpoint/2010/main" val="71930027"/>
              </p:ext>
            </p:extLst>
          </p:nvPr>
        </p:nvGraphicFramePr>
        <p:xfrm>
          <a:off x="429022" y="787791"/>
          <a:ext cx="10583029" cy="5854319"/>
        </p:xfrm>
        <a:graphic>
          <a:graphicData uri="http://schemas.openxmlformats.org/drawingml/2006/table">
            <a:tbl>
              <a:tblPr firstRow="1" bandRow="1">
                <a:tableStyleId>{5C22544A-7EE6-4342-B048-85BDC9FD1C3A}</a:tableStyleId>
              </a:tblPr>
              <a:tblGrid>
                <a:gridCol w="2469488">
                  <a:extLst>
                    <a:ext uri="{9D8B030D-6E8A-4147-A177-3AD203B41FA5}">
                      <a16:colId xmlns:a16="http://schemas.microsoft.com/office/drawing/2014/main" val="4209566057"/>
                    </a:ext>
                  </a:extLst>
                </a:gridCol>
                <a:gridCol w="2008162">
                  <a:extLst>
                    <a:ext uri="{9D8B030D-6E8A-4147-A177-3AD203B41FA5}">
                      <a16:colId xmlns:a16="http://schemas.microsoft.com/office/drawing/2014/main" val="1762174513"/>
                    </a:ext>
                  </a:extLst>
                </a:gridCol>
                <a:gridCol w="3026736">
                  <a:extLst>
                    <a:ext uri="{9D8B030D-6E8A-4147-A177-3AD203B41FA5}">
                      <a16:colId xmlns:a16="http://schemas.microsoft.com/office/drawing/2014/main" val="59708659"/>
                    </a:ext>
                  </a:extLst>
                </a:gridCol>
                <a:gridCol w="3078643">
                  <a:extLst>
                    <a:ext uri="{9D8B030D-6E8A-4147-A177-3AD203B41FA5}">
                      <a16:colId xmlns:a16="http://schemas.microsoft.com/office/drawing/2014/main" val="3623228018"/>
                    </a:ext>
                  </a:extLst>
                </a:gridCol>
              </a:tblGrid>
              <a:tr h="646870">
                <a:tc>
                  <a:txBody>
                    <a:bodyPr/>
                    <a:lstStyle/>
                    <a:p>
                      <a:r>
                        <a:rPr lang="pt-BR" b="1" dirty="0">
                          <a:solidFill>
                            <a:schemeClr val="tx1"/>
                          </a:solidFill>
                        </a:rPr>
                        <a:t>Pensão RGPS</a:t>
                      </a:r>
                    </a:p>
                  </a:txBody>
                  <a:tcPr/>
                </a:tc>
                <a:tc>
                  <a:txBody>
                    <a:bodyPr/>
                    <a:lstStyle/>
                    <a:p>
                      <a:r>
                        <a:rPr lang="pt-BR" b="1" dirty="0">
                          <a:solidFill>
                            <a:schemeClr val="tx1"/>
                          </a:solidFill>
                        </a:rPr>
                        <a:t>Pensão RGPS</a:t>
                      </a:r>
                    </a:p>
                  </a:txBody>
                  <a:tcPr/>
                </a:tc>
                <a:tc>
                  <a:txBody>
                    <a:bodyPr/>
                    <a:lstStyle/>
                    <a:p>
                      <a:r>
                        <a:rPr lang="pt-BR" b="1" dirty="0">
                          <a:solidFill>
                            <a:schemeClr val="tx1"/>
                          </a:solidFill>
                        </a:rPr>
                        <a:t>Cônjuge ou companheiro</a:t>
                      </a:r>
                    </a:p>
                  </a:txBody>
                  <a:tcPr/>
                </a:tc>
                <a:tc>
                  <a:txBody>
                    <a:bodyPr/>
                    <a:lstStyle/>
                    <a:p>
                      <a:r>
                        <a:rPr lang="pt-BR" b="1" dirty="0">
                          <a:solidFill>
                            <a:schemeClr val="tx1"/>
                          </a:solidFill>
                        </a:rPr>
                        <a:t>Art. 124, VI Lei 8213/1991 – não acumula – receberá uma pensão</a:t>
                      </a:r>
                    </a:p>
                  </a:txBody>
                  <a:tcPr/>
                </a:tc>
                <a:extLst>
                  <a:ext uri="{0D108BD9-81ED-4DB2-BD59-A6C34878D82A}">
                    <a16:rowId xmlns:a16="http://schemas.microsoft.com/office/drawing/2014/main" val="203125554"/>
                  </a:ext>
                </a:extLst>
              </a:tr>
              <a:tr h="633215">
                <a:tc>
                  <a:txBody>
                    <a:bodyPr/>
                    <a:lstStyle/>
                    <a:p>
                      <a:r>
                        <a:rPr lang="pt-BR" b="1" dirty="0"/>
                        <a:t>Pensão </a:t>
                      </a:r>
                    </a:p>
                  </a:txBody>
                  <a:tcPr>
                    <a:solidFill>
                      <a:schemeClr val="accent2"/>
                    </a:solidFill>
                  </a:tcPr>
                </a:tc>
                <a:tc>
                  <a:txBody>
                    <a:bodyPr/>
                    <a:lstStyle/>
                    <a:p>
                      <a:r>
                        <a:rPr lang="pt-BR" b="1" dirty="0"/>
                        <a:t>Pensão</a:t>
                      </a:r>
                      <a:r>
                        <a:rPr lang="pt-BR" dirty="0"/>
                        <a:t> </a:t>
                      </a:r>
                    </a:p>
                  </a:txBody>
                  <a:tcPr>
                    <a:solidFill>
                      <a:schemeClr val="accent2"/>
                    </a:solidFill>
                  </a:tcPr>
                </a:tc>
                <a:tc>
                  <a:txBody>
                    <a:bodyPr/>
                    <a:lstStyle/>
                    <a:p>
                      <a:r>
                        <a:rPr lang="pt-BR" b="1" dirty="0"/>
                        <a:t>Cargos e instituidor</a:t>
                      </a:r>
                    </a:p>
                  </a:txBody>
                  <a:tcPr>
                    <a:solidFill>
                      <a:schemeClr val="accent2"/>
                    </a:solidFill>
                  </a:tcPr>
                </a:tc>
                <a:tc>
                  <a:txBody>
                    <a:bodyPr/>
                    <a:lstStyle/>
                    <a:p>
                      <a:r>
                        <a:rPr lang="pt-BR" b="1" dirty="0"/>
                        <a:t>Cônjuge ou companheiro</a:t>
                      </a:r>
                    </a:p>
                  </a:txBody>
                  <a:tcPr>
                    <a:solidFill>
                      <a:schemeClr val="accent2"/>
                    </a:solidFill>
                  </a:tcPr>
                </a:tc>
                <a:extLst>
                  <a:ext uri="{0D108BD9-81ED-4DB2-BD59-A6C34878D82A}">
                    <a16:rowId xmlns:a16="http://schemas.microsoft.com/office/drawing/2014/main" val="1303277130"/>
                  </a:ext>
                </a:extLst>
              </a:tr>
              <a:tr h="1100288">
                <a:tc>
                  <a:txBody>
                    <a:bodyPr/>
                    <a:lstStyle/>
                    <a:p>
                      <a:r>
                        <a:rPr lang="pt-BR" sz="2000" b="1" dirty="0"/>
                        <a:t>Pensão RPPS A</a:t>
                      </a:r>
                    </a:p>
                  </a:txBody>
                  <a:tcPr/>
                </a:tc>
                <a:tc>
                  <a:txBody>
                    <a:bodyPr/>
                    <a:lstStyle/>
                    <a:p>
                      <a:r>
                        <a:rPr lang="pt-BR" sz="2000" b="1" dirty="0"/>
                        <a:t>Pensão RPPS A </a:t>
                      </a:r>
                    </a:p>
                  </a:txBody>
                  <a:tcPr/>
                </a:tc>
                <a:tc>
                  <a:txBody>
                    <a:bodyPr/>
                    <a:lstStyle/>
                    <a:p>
                      <a:r>
                        <a:rPr lang="pt-BR" sz="2000" b="1" dirty="0"/>
                        <a:t>Mesmo instituidor </a:t>
                      </a:r>
                    </a:p>
                    <a:p>
                      <a:r>
                        <a:rPr lang="pt-BR" sz="2000" b="1" dirty="0"/>
                        <a:t>Cargos acumuláveis</a:t>
                      </a:r>
                    </a:p>
                  </a:txBody>
                  <a:tcPr/>
                </a:tc>
                <a:tc>
                  <a:txBody>
                    <a:bodyPr/>
                    <a:lstStyle/>
                    <a:p>
                      <a:r>
                        <a:rPr lang="pt-BR" sz="2000" b="1" dirty="0"/>
                        <a:t>Receberá as duas pensões</a:t>
                      </a:r>
                    </a:p>
                  </a:txBody>
                  <a:tcPr/>
                </a:tc>
                <a:extLst>
                  <a:ext uri="{0D108BD9-81ED-4DB2-BD59-A6C34878D82A}">
                    <a16:rowId xmlns:a16="http://schemas.microsoft.com/office/drawing/2014/main" val="3092184583"/>
                  </a:ext>
                </a:extLst>
              </a:tr>
              <a:tr h="995052">
                <a:tc>
                  <a:txBody>
                    <a:bodyPr/>
                    <a:lstStyle/>
                    <a:p>
                      <a:r>
                        <a:rPr lang="pt-BR" sz="2000" b="1" dirty="0"/>
                        <a:t>Pensão RPPS A</a:t>
                      </a:r>
                    </a:p>
                  </a:txBody>
                  <a:tcPr/>
                </a:tc>
                <a:tc>
                  <a:txBody>
                    <a:bodyPr/>
                    <a:lstStyle/>
                    <a:p>
                      <a:r>
                        <a:rPr lang="pt-BR" sz="2000" b="1" dirty="0"/>
                        <a:t>Pensão RPPS A</a:t>
                      </a:r>
                    </a:p>
                  </a:txBody>
                  <a:tcPr/>
                </a:tc>
                <a:tc>
                  <a:txBody>
                    <a:bodyPr/>
                    <a:lstStyle/>
                    <a:p>
                      <a:r>
                        <a:rPr lang="pt-BR" sz="2000" b="1" dirty="0"/>
                        <a:t>Instituidores diferentes </a:t>
                      </a:r>
                    </a:p>
                    <a:p>
                      <a:r>
                        <a:rPr lang="pt-BR" sz="2000" b="1" dirty="0"/>
                        <a:t>Cargos acumuláveis ou não </a:t>
                      </a:r>
                    </a:p>
                  </a:txBody>
                  <a:tcPr/>
                </a:tc>
                <a:tc>
                  <a:txBody>
                    <a:bodyPr/>
                    <a:lstStyle/>
                    <a:p>
                      <a:r>
                        <a:rPr lang="pt-BR" sz="2000" b="1" dirty="0"/>
                        <a:t>Receberá uma pensão</a:t>
                      </a:r>
                    </a:p>
                  </a:txBody>
                  <a:tcPr/>
                </a:tc>
                <a:extLst>
                  <a:ext uri="{0D108BD9-81ED-4DB2-BD59-A6C34878D82A}">
                    <a16:rowId xmlns:a16="http://schemas.microsoft.com/office/drawing/2014/main" val="1539920946"/>
                  </a:ext>
                </a:extLst>
              </a:tr>
              <a:tr h="1100288">
                <a:tc>
                  <a:txBody>
                    <a:bodyPr/>
                    <a:lstStyle/>
                    <a:p>
                      <a:r>
                        <a:rPr lang="pt-BR" sz="2000" b="1" dirty="0"/>
                        <a:t>Pensão RPPS A </a:t>
                      </a:r>
                    </a:p>
                  </a:txBody>
                  <a:tcPr/>
                </a:tc>
                <a:tc>
                  <a:txBody>
                    <a:bodyPr/>
                    <a:lstStyle/>
                    <a:p>
                      <a:r>
                        <a:rPr lang="pt-BR" sz="2000" b="1" dirty="0"/>
                        <a:t>Pensão RPPS B</a:t>
                      </a:r>
                    </a:p>
                  </a:txBody>
                  <a:tcPr/>
                </a:tc>
                <a:tc>
                  <a:txBody>
                    <a:bodyPr/>
                    <a:lstStyle/>
                    <a:p>
                      <a:r>
                        <a:rPr lang="pt-BR" sz="2000" b="1" dirty="0"/>
                        <a:t>Mesmo instituidor</a:t>
                      </a:r>
                    </a:p>
                    <a:p>
                      <a:r>
                        <a:rPr lang="pt-BR" sz="2000" b="1" dirty="0"/>
                        <a:t>Cargos acumuláveis</a:t>
                      </a:r>
                    </a:p>
                  </a:txBody>
                  <a:tcPr/>
                </a:tc>
                <a:tc>
                  <a:txBody>
                    <a:bodyPr/>
                    <a:lstStyle/>
                    <a:p>
                      <a:r>
                        <a:rPr lang="pt-BR" sz="2000" b="1" dirty="0"/>
                        <a:t>Receberá as duas pensões</a:t>
                      </a:r>
                    </a:p>
                  </a:txBody>
                  <a:tcPr/>
                </a:tc>
                <a:extLst>
                  <a:ext uri="{0D108BD9-81ED-4DB2-BD59-A6C34878D82A}">
                    <a16:rowId xmlns:a16="http://schemas.microsoft.com/office/drawing/2014/main" val="1555159581"/>
                  </a:ext>
                </a:extLst>
              </a:tr>
              <a:tr h="1100288">
                <a:tc>
                  <a:txBody>
                    <a:bodyPr/>
                    <a:lstStyle/>
                    <a:p>
                      <a:r>
                        <a:rPr lang="pt-BR" sz="2000" b="1" dirty="0"/>
                        <a:t>Pensão RPPS A</a:t>
                      </a:r>
                    </a:p>
                  </a:txBody>
                  <a:tcPr/>
                </a:tc>
                <a:tc>
                  <a:txBody>
                    <a:bodyPr/>
                    <a:lstStyle/>
                    <a:p>
                      <a:r>
                        <a:rPr lang="pt-BR" sz="2000" b="1" dirty="0"/>
                        <a:t>Pensão RPPS B</a:t>
                      </a:r>
                    </a:p>
                  </a:txBody>
                  <a:tcPr/>
                </a:tc>
                <a:tc>
                  <a:txBody>
                    <a:bodyPr/>
                    <a:lstStyle/>
                    <a:p>
                      <a:r>
                        <a:rPr lang="pt-BR" sz="2000" b="1" dirty="0"/>
                        <a:t>Instituidores diferentes</a:t>
                      </a:r>
                    </a:p>
                    <a:p>
                      <a:r>
                        <a:rPr lang="pt-BR" sz="2000" b="1" dirty="0"/>
                        <a:t>Cargos acumuláveis ou não </a:t>
                      </a:r>
                    </a:p>
                  </a:txBody>
                  <a:tcPr/>
                </a:tc>
                <a:tc>
                  <a:txBody>
                    <a:bodyPr/>
                    <a:lstStyle/>
                    <a:p>
                      <a:r>
                        <a:rPr lang="pt-BR" sz="2000" b="1" dirty="0"/>
                        <a:t>Receberá as duas pensões</a:t>
                      </a:r>
                    </a:p>
                  </a:txBody>
                  <a:tcPr/>
                </a:tc>
                <a:extLst>
                  <a:ext uri="{0D108BD9-81ED-4DB2-BD59-A6C34878D82A}">
                    <a16:rowId xmlns:a16="http://schemas.microsoft.com/office/drawing/2014/main" val="4090858692"/>
                  </a:ext>
                </a:extLst>
              </a:tr>
            </a:tbl>
          </a:graphicData>
        </a:graphic>
      </p:graphicFrame>
    </p:spTree>
    <p:extLst>
      <p:ext uri="{BB962C8B-B14F-4D97-AF65-F5344CB8AC3E}">
        <p14:creationId xmlns:p14="http://schemas.microsoft.com/office/powerpoint/2010/main" val="237991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FE0C9-3BFF-498D-8DC1-1F6E44385F45}"/>
              </a:ext>
            </a:extLst>
          </p:cNvPr>
          <p:cNvSpPr>
            <a:spLocks noGrp="1"/>
          </p:cNvSpPr>
          <p:nvPr>
            <p:ph type="title"/>
          </p:nvPr>
        </p:nvSpPr>
        <p:spPr/>
        <p:txBody>
          <a:bodyPr>
            <a:normAutofit/>
          </a:bodyPr>
          <a:lstStyle/>
          <a:p>
            <a:r>
              <a:rPr lang="pt-BR" b="1" dirty="0"/>
              <a:t>Art. 24 EC 103/2019 - vigência</a:t>
            </a:r>
          </a:p>
        </p:txBody>
      </p:sp>
      <p:sp>
        <p:nvSpPr>
          <p:cNvPr id="3" name="Espaço Reservado para Conteúdo 2">
            <a:extLst>
              <a:ext uri="{FF2B5EF4-FFF2-40B4-BE49-F238E27FC236}">
                <a16:creationId xmlns:a16="http://schemas.microsoft.com/office/drawing/2014/main" id="{A2D4F7AD-1761-4A6E-A598-042EAF428665}"/>
              </a:ext>
            </a:extLst>
          </p:cNvPr>
          <p:cNvSpPr>
            <a:spLocks noGrp="1"/>
          </p:cNvSpPr>
          <p:nvPr>
            <p:ph idx="1"/>
          </p:nvPr>
        </p:nvSpPr>
        <p:spPr>
          <a:xfrm>
            <a:off x="689317" y="1491175"/>
            <a:ext cx="10664483" cy="4685788"/>
          </a:xfrm>
        </p:spPr>
        <p:txBody>
          <a:bodyPr>
            <a:normAutofit fontScale="85000" lnSpcReduction="10000"/>
          </a:bodyPr>
          <a:lstStyle/>
          <a:p>
            <a:pPr marL="0" indent="0" algn="just">
              <a:buNone/>
            </a:pPr>
            <a:r>
              <a:rPr lang="pt-BR" dirty="0"/>
              <a:t>Aplicabilidade imediata – não há necessidade de repetir a regra na lei local, mas se repetir a vigência iniciou com a EC 103/2019 – regra geral art. 24, XII CF</a:t>
            </a:r>
          </a:p>
          <a:p>
            <a:pPr marL="0" indent="0" algn="just">
              <a:buNone/>
            </a:pPr>
            <a:r>
              <a:rPr lang="pt-BR" dirty="0"/>
              <a:t>Desde </a:t>
            </a:r>
            <a:r>
              <a:rPr lang="pt-BR" b="1" dirty="0"/>
              <a:t>13/11/2019 </a:t>
            </a:r>
          </a:p>
          <a:p>
            <a:pPr marL="0" indent="0" algn="just">
              <a:buNone/>
            </a:pPr>
            <a:r>
              <a:rPr lang="pt-BR" b="1" dirty="0"/>
              <a:t>Art. 36 – Esta Emenda Constitucional entra em vigor:</a:t>
            </a:r>
          </a:p>
          <a:p>
            <a:pPr marL="0" indent="0" algn="just">
              <a:buNone/>
            </a:pPr>
            <a:r>
              <a:rPr lang="pt-BR" b="1" dirty="0"/>
              <a:t>III – nos demais casos, na data de sua publicação.</a:t>
            </a:r>
          </a:p>
          <a:p>
            <a:pPr marL="0" indent="0" algn="just">
              <a:buNone/>
            </a:pPr>
            <a:endParaRPr lang="pt-BR" dirty="0"/>
          </a:p>
          <a:p>
            <a:pPr marL="0" indent="0" algn="just">
              <a:buNone/>
            </a:pPr>
            <a:r>
              <a:rPr lang="pt-BR" dirty="0"/>
              <a:t>Portaria 450/2020 INSS</a:t>
            </a:r>
          </a:p>
          <a:p>
            <a:pPr marL="0" indent="0" algn="just">
              <a:buNone/>
            </a:pPr>
            <a:r>
              <a:rPr lang="pt-BR" b="0" i="0" dirty="0">
                <a:effectLst/>
              </a:rPr>
              <a:t>Art</a:t>
            </a:r>
            <a:r>
              <a:rPr lang="pt-BR" dirty="0"/>
              <a:t>. 59 (...) </a:t>
            </a:r>
          </a:p>
          <a:p>
            <a:pPr marL="0" indent="0" algn="just">
              <a:buNone/>
            </a:pPr>
            <a:r>
              <a:rPr lang="pt-BR" b="0" i="0" dirty="0">
                <a:effectLst/>
              </a:rPr>
              <a:t>Parágrafo único. As regras de acumulação previstas neste artigo é aplicável apenas:</a:t>
            </a:r>
          </a:p>
          <a:p>
            <a:pPr marL="0" indent="0" algn="just">
              <a:buNone/>
            </a:pPr>
            <a:r>
              <a:rPr lang="pt-BR" b="0" i="0" dirty="0">
                <a:effectLst/>
              </a:rPr>
              <a:t>II - nas hipóteses em que o fato gerador ou preenchimento dos requisitos de qualquer dos benefícios seja a partir de </a:t>
            </a:r>
            <a:r>
              <a:rPr lang="pt-BR" b="1" i="0" dirty="0">
                <a:effectLst/>
              </a:rPr>
              <a:t>14 de novembro de 2019</a:t>
            </a:r>
            <a:r>
              <a:rPr lang="pt-BR" b="0" i="0" dirty="0">
                <a:effectLst/>
              </a:rPr>
              <a:t>, independentemente do início dos demais.</a:t>
            </a:r>
          </a:p>
          <a:p>
            <a:pPr marL="0" indent="0" algn="just">
              <a:buNone/>
            </a:pPr>
            <a:endParaRPr lang="pt-BR" dirty="0"/>
          </a:p>
        </p:txBody>
      </p:sp>
      <p:pic>
        <p:nvPicPr>
          <p:cNvPr id="4" name="Imagem 3">
            <a:extLst>
              <a:ext uri="{FF2B5EF4-FFF2-40B4-BE49-F238E27FC236}">
                <a16:creationId xmlns:a16="http://schemas.microsoft.com/office/drawing/2014/main" id="{ACB49CDA-96BA-446A-8940-3027DF1802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4035458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FE0C9-3BFF-498D-8DC1-1F6E44385F45}"/>
              </a:ext>
            </a:extLst>
          </p:cNvPr>
          <p:cNvSpPr>
            <a:spLocks noGrp="1"/>
          </p:cNvSpPr>
          <p:nvPr>
            <p:ph type="title"/>
          </p:nvPr>
        </p:nvSpPr>
        <p:spPr>
          <a:xfrm>
            <a:off x="331694" y="365125"/>
            <a:ext cx="11022106" cy="1325563"/>
          </a:xfrm>
        </p:spPr>
        <p:txBody>
          <a:bodyPr>
            <a:normAutofit/>
          </a:bodyPr>
          <a:lstStyle/>
          <a:p>
            <a:br>
              <a:rPr lang="pt-BR" b="1" dirty="0"/>
            </a:br>
            <a:r>
              <a:rPr lang="pt-BR" b="1" dirty="0"/>
              <a:t>Art. 24 EC 103/2019 – </a:t>
            </a:r>
            <a:r>
              <a:rPr lang="pt-BR" sz="4000" b="1" dirty="0"/>
              <a:t>benefício mais vantajoso</a:t>
            </a:r>
          </a:p>
        </p:txBody>
      </p:sp>
      <p:sp>
        <p:nvSpPr>
          <p:cNvPr id="3" name="Espaço Reservado para Conteúdo 2">
            <a:extLst>
              <a:ext uri="{FF2B5EF4-FFF2-40B4-BE49-F238E27FC236}">
                <a16:creationId xmlns:a16="http://schemas.microsoft.com/office/drawing/2014/main" id="{A2D4F7AD-1761-4A6E-A598-042EAF428665}"/>
              </a:ext>
            </a:extLst>
          </p:cNvPr>
          <p:cNvSpPr>
            <a:spLocks noGrp="1"/>
          </p:cNvSpPr>
          <p:nvPr>
            <p:ph idx="1"/>
          </p:nvPr>
        </p:nvSpPr>
        <p:spPr>
          <a:xfrm>
            <a:off x="689317" y="1491175"/>
            <a:ext cx="10664483" cy="4685788"/>
          </a:xfrm>
        </p:spPr>
        <p:txBody>
          <a:bodyPr>
            <a:normAutofit lnSpcReduction="10000"/>
          </a:bodyPr>
          <a:lstStyle/>
          <a:p>
            <a:pPr marL="0" indent="0" algn="just">
              <a:buNone/>
            </a:pPr>
            <a:endParaRPr lang="pt-BR" dirty="0"/>
          </a:p>
          <a:p>
            <a:pPr marL="0" indent="0" algn="just">
              <a:buNone/>
            </a:pPr>
            <a:r>
              <a:rPr lang="pt-BR" dirty="0"/>
              <a:t>§ 2º Nas hipóteses das acumulações previstas no § 1º, é assegurada a percepção do </a:t>
            </a:r>
            <a:r>
              <a:rPr lang="pt-BR" b="1" dirty="0"/>
              <a:t>valor integral do benefício mais vantajoso </a:t>
            </a:r>
            <a:r>
              <a:rPr lang="pt-BR" dirty="0"/>
              <a:t>e de uma parte de cada um dos demais benefícios, apurada cumulativamente de acordo com as seguintes faixas...</a:t>
            </a:r>
          </a:p>
          <a:p>
            <a:pPr marL="0" indent="0" algn="just">
              <a:buNone/>
            </a:pPr>
            <a:endParaRPr lang="pt-BR" dirty="0"/>
          </a:p>
          <a:p>
            <a:pPr marL="0" indent="0" algn="just">
              <a:buNone/>
            </a:pPr>
            <a:r>
              <a:rPr lang="pt-BR" dirty="0"/>
              <a:t>Vantajoso só no valor financeiro? E a paridade? E os reajustes?</a:t>
            </a:r>
          </a:p>
          <a:p>
            <a:pPr marL="0" indent="0" algn="just">
              <a:buNone/>
            </a:pPr>
            <a:endParaRPr lang="pt-BR" dirty="0"/>
          </a:p>
          <a:p>
            <a:pPr marL="0" indent="0" algn="just">
              <a:buNone/>
            </a:pPr>
            <a:r>
              <a:rPr lang="pt-BR" dirty="0"/>
              <a:t>§ 3º A aplicação do disposto no § 2º poderá ser revista </a:t>
            </a:r>
            <a:r>
              <a:rPr lang="pt-BR" b="1" dirty="0"/>
              <a:t>a qualquer tempo, a pedido do interessado, em razão de alteração de algum dos benefícios.</a:t>
            </a:r>
          </a:p>
          <a:p>
            <a:pPr marL="0" indent="0" algn="just">
              <a:buNone/>
            </a:pPr>
            <a:endParaRPr lang="pt-BR" dirty="0"/>
          </a:p>
        </p:txBody>
      </p:sp>
      <p:pic>
        <p:nvPicPr>
          <p:cNvPr id="4" name="Imagem 3">
            <a:extLst>
              <a:ext uri="{FF2B5EF4-FFF2-40B4-BE49-F238E27FC236}">
                <a16:creationId xmlns:a16="http://schemas.microsoft.com/office/drawing/2014/main" id="{C45EE941-073E-45CF-B062-2E0B9E68E3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3265443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FE0C9-3BFF-498D-8DC1-1F6E44385F45}"/>
              </a:ext>
            </a:extLst>
          </p:cNvPr>
          <p:cNvSpPr>
            <a:spLocks noGrp="1"/>
          </p:cNvSpPr>
          <p:nvPr>
            <p:ph type="title"/>
          </p:nvPr>
        </p:nvSpPr>
        <p:spPr>
          <a:xfrm>
            <a:off x="135688" y="365125"/>
            <a:ext cx="11218112" cy="817289"/>
          </a:xfrm>
        </p:spPr>
        <p:txBody>
          <a:bodyPr>
            <a:normAutofit/>
          </a:bodyPr>
          <a:lstStyle/>
          <a:p>
            <a:r>
              <a:rPr lang="pt-BR" b="1" dirty="0"/>
              <a:t>Art. 24 EC 103/2019 – direito adquirido</a:t>
            </a:r>
          </a:p>
        </p:txBody>
      </p:sp>
      <p:sp>
        <p:nvSpPr>
          <p:cNvPr id="3" name="Espaço Reservado para Conteúdo 2">
            <a:extLst>
              <a:ext uri="{FF2B5EF4-FFF2-40B4-BE49-F238E27FC236}">
                <a16:creationId xmlns:a16="http://schemas.microsoft.com/office/drawing/2014/main" id="{A2D4F7AD-1761-4A6E-A598-042EAF428665}"/>
              </a:ext>
            </a:extLst>
          </p:cNvPr>
          <p:cNvSpPr>
            <a:spLocks noGrp="1"/>
          </p:cNvSpPr>
          <p:nvPr>
            <p:ph idx="1"/>
          </p:nvPr>
        </p:nvSpPr>
        <p:spPr>
          <a:xfrm>
            <a:off x="441435" y="1182414"/>
            <a:ext cx="10912366" cy="4994549"/>
          </a:xfrm>
        </p:spPr>
        <p:txBody>
          <a:bodyPr>
            <a:normAutofit fontScale="85000" lnSpcReduction="20000"/>
          </a:bodyPr>
          <a:lstStyle/>
          <a:p>
            <a:pPr marL="0" indent="0" algn="just">
              <a:buNone/>
            </a:pPr>
            <a:r>
              <a:rPr lang="pt-BR" b="1" dirty="0"/>
              <a:t>CONCESSÃO/AQUISIÇÃO/PUBLICAÇÃO DO ATO</a:t>
            </a:r>
          </a:p>
          <a:p>
            <a:pPr marL="0" indent="0" algn="just">
              <a:buNone/>
            </a:pPr>
            <a:r>
              <a:rPr lang="pt-BR" dirty="0"/>
              <a:t>Quando o acúmulo ocorre – concessões de benefícios a partir de 13/11/2019 que provoquem acúmulo</a:t>
            </a:r>
          </a:p>
          <a:p>
            <a:pPr marL="0" indent="0" algn="just">
              <a:buNone/>
            </a:pPr>
            <a:r>
              <a:rPr lang="pt-BR" dirty="0"/>
              <a:t>Concessão ou aquisição do direito ao benefício?</a:t>
            </a:r>
          </a:p>
          <a:p>
            <a:pPr marL="0" indent="0" algn="just">
              <a:buNone/>
            </a:pPr>
            <a:endParaRPr lang="pt-BR" dirty="0"/>
          </a:p>
          <a:p>
            <a:pPr marL="0" indent="0" algn="just">
              <a:buNone/>
            </a:pPr>
            <a:r>
              <a:rPr lang="pt-BR" dirty="0"/>
              <a:t>Art. 24 § 4º As restrições previstas neste artigo não serão aplicadas se </a:t>
            </a:r>
            <a:r>
              <a:rPr lang="pt-BR" b="1" dirty="0"/>
              <a:t>o direito aos benefícios houver sido adquirido antes da data de entrada em vigor desta Emenda Constitucional.</a:t>
            </a:r>
          </a:p>
          <a:p>
            <a:pPr marL="0" indent="0" algn="just">
              <a:buNone/>
            </a:pPr>
            <a:endParaRPr lang="pt-BR" dirty="0"/>
          </a:p>
          <a:p>
            <a:pPr marL="0" indent="0" algn="just">
              <a:buNone/>
            </a:pPr>
            <a:r>
              <a:rPr lang="pt-BR" dirty="0"/>
              <a:t>Ex. A recebe pensão desde 2009 e </a:t>
            </a:r>
            <a:r>
              <a:rPr lang="pt-BR" b="1" dirty="0"/>
              <a:t>adquiriu direito </a:t>
            </a:r>
            <a:r>
              <a:rPr lang="pt-BR" dirty="0"/>
              <a:t>para se aposentar em 12/11/2019. Aposentadoria foi </a:t>
            </a:r>
            <a:r>
              <a:rPr lang="pt-BR" b="1" dirty="0"/>
              <a:t>concedida</a:t>
            </a:r>
            <a:r>
              <a:rPr lang="pt-BR" dirty="0"/>
              <a:t> em 2021. Não incide o art. 24</a:t>
            </a:r>
          </a:p>
          <a:p>
            <a:pPr marL="0" indent="0" algn="just">
              <a:buNone/>
            </a:pPr>
            <a:r>
              <a:rPr lang="pt-BR" dirty="0"/>
              <a:t>Ex. A recebe aposentadoria desde 2018 e pensão em 15/11/2019</a:t>
            </a:r>
          </a:p>
          <a:p>
            <a:pPr marL="0" indent="0" algn="just">
              <a:buNone/>
            </a:pPr>
            <a:r>
              <a:rPr lang="pt-BR" dirty="0"/>
              <a:t>Quando foi o óbito?</a:t>
            </a:r>
          </a:p>
          <a:p>
            <a:pPr marL="0" indent="0" algn="just">
              <a:buNone/>
            </a:pPr>
            <a:r>
              <a:rPr lang="pt-BR" dirty="0"/>
              <a:t>Quando foi a data do direito ao benefício previdenciário?</a:t>
            </a:r>
          </a:p>
        </p:txBody>
      </p:sp>
      <p:pic>
        <p:nvPicPr>
          <p:cNvPr id="4" name="Imagem 3">
            <a:extLst>
              <a:ext uri="{FF2B5EF4-FFF2-40B4-BE49-F238E27FC236}">
                <a16:creationId xmlns:a16="http://schemas.microsoft.com/office/drawing/2014/main" id="{B30FF6F1-414A-478B-9BD0-1E36D11C894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1846057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FE0C9-3BFF-498D-8DC1-1F6E44385F45}"/>
              </a:ext>
            </a:extLst>
          </p:cNvPr>
          <p:cNvSpPr>
            <a:spLocks noGrp="1"/>
          </p:cNvSpPr>
          <p:nvPr>
            <p:ph type="title"/>
          </p:nvPr>
        </p:nvSpPr>
        <p:spPr>
          <a:xfrm>
            <a:off x="286872" y="365126"/>
            <a:ext cx="11066928" cy="848820"/>
          </a:xfrm>
        </p:spPr>
        <p:txBody>
          <a:bodyPr>
            <a:normAutofit/>
          </a:bodyPr>
          <a:lstStyle/>
          <a:p>
            <a:r>
              <a:rPr lang="pt-BR" b="1" dirty="0"/>
              <a:t>Art. 24 EC 103/2019 – direito adquirido</a:t>
            </a:r>
          </a:p>
        </p:txBody>
      </p:sp>
      <p:sp>
        <p:nvSpPr>
          <p:cNvPr id="3" name="Espaço Reservado para Conteúdo 2">
            <a:extLst>
              <a:ext uri="{FF2B5EF4-FFF2-40B4-BE49-F238E27FC236}">
                <a16:creationId xmlns:a16="http://schemas.microsoft.com/office/drawing/2014/main" id="{A2D4F7AD-1761-4A6E-A598-042EAF428665}"/>
              </a:ext>
            </a:extLst>
          </p:cNvPr>
          <p:cNvSpPr>
            <a:spLocks noGrp="1"/>
          </p:cNvSpPr>
          <p:nvPr>
            <p:ph idx="1"/>
          </p:nvPr>
        </p:nvSpPr>
        <p:spPr>
          <a:xfrm>
            <a:off x="504497" y="1213946"/>
            <a:ext cx="10849303" cy="4963017"/>
          </a:xfrm>
        </p:spPr>
        <p:txBody>
          <a:bodyPr>
            <a:normAutofit fontScale="92500" lnSpcReduction="10000"/>
          </a:bodyPr>
          <a:lstStyle/>
          <a:p>
            <a:pPr marL="0" indent="0" algn="just">
              <a:buNone/>
            </a:pPr>
            <a:r>
              <a:rPr lang="pt-BR" b="1" dirty="0"/>
              <a:t>QUANDO OCORRE O ACÚMULO DOS BENEFÍCIOS</a:t>
            </a:r>
          </a:p>
          <a:p>
            <a:pPr marL="0" indent="0" algn="just">
              <a:buNone/>
            </a:pPr>
            <a:r>
              <a:rPr lang="pt-BR" dirty="0"/>
              <a:t>Nota Informativa SEI nº 33521/2020/ME </a:t>
            </a:r>
          </a:p>
          <a:p>
            <a:pPr marL="0" indent="0" algn="just">
              <a:buNone/>
            </a:pPr>
            <a:endParaRPr lang="pt-BR" dirty="0"/>
          </a:p>
          <a:p>
            <a:pPr marL="0" indent="0" algn="just">
              <a:buNone/>
            </a:pPr>
            <a:r>
              <a:rPr lang="pt-BR" dirty="0"/>
              <a:t>45. Ressalta-se que as regras do art. 24 da EC nº 103, de 2019</a:t>
            </a:r>
            <a:r>
              <a:rPr lang="pt-BR" b="1" dirty="0"/>
              <a:t>, não se aplicam </a:t>
            </a:r>
            <a:r>
              <a:rPr lang="pt-BR" dirty="0"/>
              <a:t>somente </a:t>
            </a:r>
            <a:r>
              <a:rPr lang="pt-BR" b="1" dirty="0"/>
              <a:t>se o direito à percepção </a:t>
            </a:r>
            <a:r>
              <a:rPr lang="pt-BR" dirty="0"/>
              <a:t>de cada um dos benefícios acumulados, nos termos da Constituição Federal, </a:t>
            </a:r>
            <a:r>
              <a:rPr lang="pt-BR" b="1" dirty="0"/>
              <a:t>houver sido adquirido antes da publicação dessa Emenda, em 13 de novembro de 2019</a:t>
            </a:r>
            <a:r>
              <a:rPr lang="pt-BR" dirty="0"/>
              <a:t>, ainda que a concessão tenha sido posterior a essa data. Reitera-se que, conforme Nota Técnica SEI nº 12212/2019-CONOR/CGNAL/SRPPS/SPREV/SEPRT/ME, de 22/11/2019, esse artigo contém normas de eficácia plena e aplicabilidade imediata, devendo ser obedecidos independentemente de qualquer previsão legislativa de âmbito local a respeito e ainda que o ente federativo não tenha efetuado alteração legislativa nos benefícios dos RPPS de seus servidores depois da EC nº 103, de 2019. </a:t>
            </a:r>
          </a:p>
        </p:txBody>
      </p:sp>
      <p:pic>
        <p:nvPicPr>
          <p:cNvPr id="4" name="Imagem 3">
            <a:extLst>
              <a:ext uri="{FF2B5EF4-FFF2-40B4-BE49-F238E27FC236}">
                <a16:creationId xmlns:a16="http://schemas.microsoft.com/office/drawing/2014/main" id="{93FFF6FA-37D7-4B6F-9680-41B0334EB4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1084449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FE0C9-3BFF-498D-8DC1-1F6E44385F45}"/>
              </a:ext>
            </a:extLst>
          </p:cNvPr>
          <p:cNvSpPr>
            <a:spLocks noGrp="1"/>
          </p:cNvSpPr>
          <p:nvPr>
            <p:ph type="title"/>
          </p:nvPr>
        </p:nvSpPr>
        <p:spPr>
          <a:xfrm>
            <a:off x="804041" y="365126"/>
            <a:ext cx="10549759" cy="974944"/>
          </a:xfrm>
        </p:spPr>
        <p:txBody>
          <a:bodyPr>
            <a:normAutofit/>
          </a:bodyPr>
          <a:lstStyle/>
          <a:p>
            <a:r>
              <a:rPr lang="pt-BR" b="1" dirty="0"/>
              <a:t>Art. 24 EC 103/2019 – renúncia</a:t>
            </a:r>
          </a:p>
        </p:txBody>
      </p:sp>
      <p:sp>
        <p:nvSpPr>
          <p:cNvPr id="3" name="Espaço Reservado para Conteúdo 2">
            <a:extLst>
              <a:ext uri="{FF2B5EF4-FFF2-40B4-BE49-F238E27FC236}">
                <a16:creationId xmlns:a16="http://schemas.microsoft.com/office/drawing/2014/main" id="{A2D4F7AD-1761-4A6E-A598-042EAF428665}"/>
              </a:ext>
            </a:extLst>
          </p:cNvPr>
          <p:cNvSpPr>
            <a:spLocks noGrp="1"/>
          </p:cNvSpPr>
          <p:nvPr>
            <p:ph idx="1"/>
          </p:nvPr>
        </p:nvSpPr>
        <p:spPr>
          <a:xfrm>
            <a:off x="378373" y="1340070"/>
            <a:ext cx="10975428" cy="4836893"/>
          </a:xfrm>
        </p:spPr>
        <p:txBody>
          <a:bodyPr>
            <a:normAutofit fontScale="92500" lnSpcReduction="20000"/>
          </a:bodyPr>
          <a:lstStyle/>
          <a:p>
            <a:pPr marL="0" indent="0" algn="just">
              <a:buNone/>
            </a:pPr>
            <a:r>
              <a:rPr lang="pt-BR" dirty="0"/>
              <a:t>O servidor pode renunciar ao pagamento da aposentadoria?</a:t>
            </a:r>
          </a:p>
          <a:p>
            <a:pPr marL="0" indent="0" algn="just">
              <a:buNone/>
            </a:pPr>
            <a:r>
              <a:rPr lang="pt-BR" dirty="0"/>
              <a:t>O dependente pode renunciar ao pagamento da pensão?</a:t>
            </a:r>
          </a:p>
          <a:p>
            <a:pPr marL="0" indent="0" algn="just">
              <a:buNone/>
            </a:pPr>
            <a:r>
              <a:rPr lang="pt-BR" b="1" dirty="0"/>
              <a:t>SIM – são direitos disponíveis</a:t>
            </a:r>
          </a:p>
          <a:p>
            <a:pPr marL="0" indent="0" algn="just">
              <a:buNone/>
            </a:pPr>
            <a:endParaRPr lang="pt-BR" dirty="0"/>
          </a:p>
          <a:p>
            <a:pPr marL="0" indent="0" algn="just">
              <a:buNone/>
            </a:pPr>
            <a:r>
              <a:rPr lang="pt-BR" dirty="0"/>
              <a:t>Ex. A recebe duas aposentadorias desde 2015 e 2017.</a:t>
            </a:r>
          </a:p>
          <a:p>
            <a:pPr marL="0" indent="0" algn="just">
              <a:buNone/>
            </a:pPr>
            <a:r>
              <a:rPr lang="pt-BR" dirty="0"/>
              <a:t>Óbito do cônjuge em 20/03/2021</a:t>
            </a:r>
          </a:p>
          <a:p>
            <a:pPr marL="0" indent="0" algn="just">
              <a:buNone/>
            </a:pPr>
            <a:r>
              <a:rPr lang="pt-BR" dirty="0"/>
              <a:t>Aposentadoria + aposentadoria + pensão</a:t>
            </a:r>
          </a:p>
          <a:p>
            <a:pPr marL="0" indent="0" algn="just">
              <a:buNone/>
            </a:pPr>
            <a:r>
              <a:rPr lang="pt-BR" dirty="0"/>
              <a:t>8000,00  + 4000,00 = 12.000,00 + pensão 3000,00    </a:t>
            </a:r>
          </a:p>
          <a:p>
            <a:pPr marL="0" indent="0" algn="just">
              <a:buNone/>
            </a:pPr>
            <a:r>
              <a:rPr lang="pt-BR" dirty="0"/>
              <a:t>8000,00  + 2340,00  + 2080,00 = 12420,00</a:t>
            </a:r>
          </a:p>
          <a:p>
            <a:pPr marL="0" indent="0" algn="just">
              <a:buNone/>
            </a:pPr>
            <a:r>
              <a:rPr lang="pt-BR" dirty="0"/>
              <a:t>8000,00  + 4000,00 + pensão 2000,00</a:t>
            </a:r>
          </a:p>
          <a:p>
            <a:pPr marL="0" indent="0" algn="just">
              <a:buNone/>
            </a:pPr>
            <a:r>
              <a:rPr lang="pt-BR" dirty="0"/>
              <a:t>8000,00  + 2340,00 + 1640,00 = 11980,00</a:t>
            </a:r>
          </a:p>
        </p:txBody>
      </p:sp>
      <p:pic>
        <p:nvPicPr>
          <p:cNvPr id="4" name="Imagem 3">
            <a:extLst>
              <a:ext uri="{FF2B5EF4-FFF2-40B4-BE49-F238E27FC236}">
                <a16:creationId xmlns:a16="http://schemas.microsoft.com/office/drawing/2014/main" id="{2CCF661D-43C6-4B2F-94E4-DD1457035E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2634379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FE0C9-3BFF-498D-8DC1-1F6E44385F45}"/>
              </a:ext>
            </a:extLst>
          </p:cNvPr>
          <p:cNvSpPr>
            <a:spLocks noGrp="1"/>
          </p:cNvSpPr>
          <p:nvPr>
            <p:ph type="title"/>
          </p:nvPr>
        </p:nvSpPr>
        <p:spPr>
          <a:xfrm>
            <a:off x="328177" y="729047"/>
            <a:ext cx="11174506" cy="1325563"/>
          </a:xfrm>
        </p:spPr>
        <p:txBody>
          <a:bodyPr>
            <a:normAutofit/>
          </a:bodyPr>
          <a:lstStyle/>
          <a:p>
            <a:r>
              <a:rPr lang="pt-BR" sz="4000" b="1" dirty="0"/>
              <a:t>Art. 24 EC 103/2019 – declaração de acúmulo</a:t>
            </a:r>
          </a:p>
        </p:txBody>
      </p:sp>
      <p:sp>
        <p:nvSpPr>
          <p:cNvPr id="3" name="Espaço Reservado para Conteúdo 2">
            <a:extLst>
              <a:ext uri="{FF2B5EF4-FFF2-40B4-BE49-F238E27FC236}">
                <a16:creationId xmlns:a16="http://schemas.microsoft.com/office/drawing/2014/main" id="{A2D4F7AD-1761-4A6E-A598-042EAF428665}"/>
              </a:ext>
            </a:extLst>
          </p:cNvPr>
          <p:cNvSpPr>
            <a:spLocks noGrp="1"/>
          </p:cNvSpPr>
          <p:nvPr>
            <p:ph idx="1"/>
          </p:nvPr>
        </p:nvSpPr>
        <p:spPr>
          <a:xfrm>
            <a:off x="689317" y="1561514"/>
            <a:ext cx="10664483" cy="4615449"/>
          </a:xfrm>
        </p:spPr>
        <p:txBody>
          <a:bodyPr>
            <a:normAutofit lnSpcReduction="10000"/>
          </a:bodyPr>
          <a:lstStyle/>
          <a:p>
            <a:pPr marL="0" indent="0" algn="just">
              <a:buNone/>
            </a:pPr>
            <a:endParaRPr lang="pt-BR" dirty="0"/>
          </a:p>
          <a:p>
            <a:pPr marL="0" indent="0" algn="just">
              <a:buNone/>
            </a:pPr>
            <a:r>
              <a:rPr lang="pt-BR" dirty="0"/>
              <a:t>Os dependentes e os servidores devem assinar declaração de acúmulo.</a:t>
            </a:r>
          </a:p>
          <a:p>
            <a:pPr marL="0" indent="0" algn="just">
              <a:buNone/>
            </a:pPr>
            <a:r>
              <a:rPr lang="pt-BR" b="1" dirty="0"/>
              <a:t>Documento imprescindível!!</a:t>
            </a:r>
          </a:p>
          <a:p>
            <a:pPr marL="0" indent="0" algn="just">
              <a:buNone/>
            </a:pPr>
            <a:endParaRPr lang="pt-BR" dirty="0"/>
          </a:p>
          <a:p>
            <a:pPr marL="0" indent="0" algn="just">
              <a:buNone/>
            </a:pPr>
            <a:r>
              <a:rPr lang="pt-BR" dirty="0"/>
              <a:t>Portaria 450/2020 INSS – Anexo I</a:t>
            </a:r>
          </a:p>
          <a:p>
            <a:pPr marL="0" indent="0" algn="just">
              <a:buNone/>
            </a:pPr>
            <a:r>
              <a:rPr lang="pt-BR" dirty="0"/>
              <a:t>Cobrança dos valores retroativos</a:t>
            </a:r>
          </a:p>
          <a:p>
            <a:pPr marL="0" indent="0" algn="just">
              <a:buNone/>
            </a:pPr>
            <a:r>
              <a:rPr lang="pt-BR" dirty="0"/>
              <a:t>“</a:t>
            </a:r>
            <a:r>
              <a:rPr lang="pt-BR" b="0" i="0" dirty="0">
                <a:solidFill>
                  <a:srgbClr val="333333"/>
                </a:solidFill>
                <a:effectLst/>
                <a:latin typeface="Helvetica Neue"/>
              </a:rPr>
              <a:t>A declaração falsa ou diversa de fato ou situação real ocorrida, além de obrigar à devolução de eventuais importâncias recebidas indevidamente, quando for o caso, sujeitar-me-á às penalidades previstas nos </a:t>
            </a:r>
            <a:r>
              <a:rPr lang="pt-BR" b="0" i="0" dirty="0" err="1">
                <a:solidFill>
                  <a:srgbClr val="333333"/>
                </a:solidFill>
                <a:effectLst/>
                <a:latin typeface="Helvetica Neue"/>
              </a:rPr>
              <a:t>arts</a:t>
            </a:r>
            <a:r>
              <a:rPr lang="pt-BR" b="0" i="0" dirty="0">
                <a:solidFill>
                  <a:srgbClr val="333333"/>
                </a:solidFill>
                <a:effectLst/>
                <a:latin typeface="Helvetica Neue"/>
              </a:rPr>
              <a:t>. 171 e 299 do Código Penal.”</a:t>
            </a:r>
            <a:endParaRPr lang="pt-BR" dirty="0"/>
          </a:p>
        </p:txBody>
      </p:sp>
      <p:pic>
        <p:nvPicPr>
          <p:cNvPr id="4" name="Imagem 3">
            <a:extLst>
              <a:ext uri="{FF2B5EF4-FFF2-40B4-BE49-F238E27FC236}">
                <a16:creationId xmlns:a16="http://schemas.microsoft.com/office/drawing/2014/main" id="{2B383F09-A411-4BAD-87D9-3D83DFF39F1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3955388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FE0C9-3BFF-498D-8DC1-1F6E44385F45}"/>
              </a:ext>
            </a:extLst>
          </p:cNvPr>
          <p:cNvSpPr>
            <a:spLocks noGrp="1"/>
          </p:cNvSpPr>
          <p:nvPr>
            <p:ph type="title"/>
          </p:nvPr>
        </p:nvSpPr>
        <p:spPr>
          <a:xfrm>
            <a:off x="251012" y="365125"/>
            <a:ext cx="11102788" cy="1325563"/>
          </a:xfrm>
        </p:spPr>
        <p:txBody>
          <a:bodyPr>
            <a:normAutofit/>
          </a:bodyPr>
          <a:lstStyle/>
          <a:p>
            <a:br>
              <a:rPr lang="pt-BR" sz="4200" b="1" dirty="0"/>
            </a:br>
            <a:r>
              <a:rPr lang="pt-BR" sz="4200" b="1" dirty="0"/>
              <a:t>Art. 24 EC 103/2019 – reajuste e paridade</a:t>
            </a:r>
          </a:p>
        </p:txBody>
      </p:sp>
      <p:sp>
        <p:nvSpPr>
          <p:cNvPr id="3" name="Espaço Reservado para Conteúdo 2">
            <a:extLst>
              <a:ext uri="{FF2B5EF4-FFF2-40B4-BE49-F238E27FC236}">
                <a16:creationId xmlns:a16="http://schemas.microsoft.com/office/drawing/2014/main" id="{A2D4F7AD-1761-4A6E-A598-042EAF428665}"/>
              </a:ext>
            </a:extLst>
          </p:cNvPr>
          <p:cNvSpPr>
            <a:spLocks noGrp="1"/>
          </p:cNvSpPr>
          <p:nvPr>
            <p:ph idx="1"/>
          </p:nvPr>
        </p:nvSpPr>
        <p:spPr>
          <a:xfrm>
            <a:off x="689317" y="1561514"/>
            <a:ext cx="10664483" cy="4615449"/>
          </a:xfrm>
        </p:spPr>
        <p:txBody>
          <a:bodyPr>
            <a:normAutofit/>
          </a:bodyPr>
          <a:lstStyle/>
          <a:p>
            <a:pPr marL="0" indent="0" algn="just">
              <a:buNone/>
            </a:pPr>
            <a:endParaRPr lang="pt-BR" b="1" dirty="0"/>
          </a:p>
          <a:p>
            <a:pPr marL="0" indent="0" algn="just">
              <a:buNone/>
            </a:pPr>
            <a:r>
              <a:rPr lang="pt-BR" dirty="0"/>
              <a:t>Ente federativo não fez reforma</a:t>
            </a:r>
          </a:p>
          <a:p>
            <a:pPr marL="0" indent="0" algn="just">
              <a:buNone/>
            </a:pPr>
            <a:r>
              <a:rPr lang="pt-BR" dirty="0"/>
              <a:t>Pensões com paridade e sem paridade</a:t>
            </a:r>
          </a:p>
          <a:p>
            <a:pPr marL="0" indent="0" algn="just">
              <a:buNone/>
            </a:pPr>
            <a:r>
              <a:rPr lang="pt-BR" dirty="0"/>
              <a:t>Reajuste pelo RGPS ou lei local</a:t>
            </a:r>
          </a:p>
          <a:p>
            <a:pPr marL="0" indent="0" algn="just">
              <a:buNone/>
            </a:pPr>
            <a:endParaRPr lang="pt-BR" dirty="0"/>
          </a:p>
          <a:p>
            <a:pPr marL="0" indent="0" algn="just">
              <a:buNone/>
            </a:pPr>
            <a:r>
              <a:rPr lang="pt-BR" dirty="0"/>
              <a:t>Aplica a paridade/reajuste e refaz os redutores</a:t>
            </a:r>
          </a:p>
          <a:p>
            <a:pPr marL="0" indent="0" algn="just">
              <a:buNone/>
            </a:pPr>
            <a:r>
              <a:rPr lang="pt-BR" dirty="0"/>
              <a:t>Variação do salário mínimo – refazer o cálculo dos redutores toda vez que alterar o valor do salário mínimo</a:t>
            </a:r>
          </a:p>
        </p:txBody>
      </p:sp>
      <p:pic>
        <p:nvPicPr>
          <p:cNvPr id="4" name="Imagem 3">
            <a:extLst>
              <a:ext uri="{FF2B5EF4-FFF2-40B4-BE49-F238E27FC236}">
                <a16:creationId xmlns:a16="http://schemas.microsoft.com/office/drawing/2014/main" id="{AF5CFD9B-E172-41C9-8F4F-989B080F96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283045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FE0C9-3BFF-498D-8DC1-1F6E44385F45}"/>
              </a:ext>
            </a:extLst>
          </p:cNvPr>
          <p:cNvSpPr>
            <a:spLocks noGrp="1"/>
          </p:cNvSpPr>
          <p:nvPr>
            <p:ph type="title"/>
          </p:nvPr>
        </p:nvSpPr>
        <p:spPr>
          <a:xfrm>
            <a:off x="882868" y="365125"/>
            <a:ext cx="10470931" cy="738461"/>
          </a:xfrm>
        </p:spPr>
        <p:txBody>
          <a:bodyPr>
            <a:normAutofit/>
          </a:bodyPr>
          <a:lstStyle/>
          <a:p>
            <a:r>
              <a:rPr lang="pt-BR" b="1" dirty="0"/>
              <a:t>Art. 24 EC 103/2019 – pensão militar</a:t>
            </a:r>
          </a:p>
        </p:txBody>
      </p:sp>
      <p:sp>
        <p:nvSpPr>
          <p:cNvPr id="3" name="Espaço Reservado para Conteúdo 2">
            <a:extLst>
              <a:ext uri="{FF2B5EF4-FFF2-40B4-BE49-F238E27FC236}">
                <a16:creationId xmlns:a16="http://schemas.microsoft.com/office/drawing/2014/main" id="{A2D4F7AD-1761-4A6E-A598-042EAF428665}"/>
              </a:ext>
            </a:extLst>
          </p:cNvPr>
          <p:cNvSpPr>
            <a:spLocks noGrp="1"/>
          </p:cNvSpPr>
          <p:nvPr>
            <p:ph idx="1"/>
          </p:nvPr>
        </p:nvSpPr>
        <p:spPr>
          <a:xfrm>
            <a:off x="472967" y="1229710"/>
            <a:ext cx="10880834" cy="4947253"/>
          </a:xfrm>
        </p:spPr>
        <p:txBody>
          <a:bodyPr>
            <a:normAutofit fontScale="70000" lnSpcReduction="20000"/>
          </a:bodyPr>
          <a:lstStyle/>
          <a:p>
            <a:pPr marL="514350" indent="-514350" algn="just">
              <a:buAutoNum type="arabicPeriod"/>
            </a:pPr>
            <a:r>
              <a:rPr lang="pt-BR" sz="3200" b="1" dirty="0"/>
              <a:t>INSTITUIDOR DA PENSÃO MILITAR</a:t>
            </a:r>
          </a:p>
          <a:p>
            <a:pPr marL="514350" indent="-514350" algn="just">
              <a:buAutoNum type="arabicPeriod"/>
            </a:pPr>
            <a:endParaRPr lang="pt-BR" sz="3200" b="1" dirty="0"/>
          </a:p>
          <a:p>
            <a:pPr marL="0" indent="0" algn="just">
              <a:buNone/>
            </a:pPr>
            <a:r>
              <a:rPr lang="pt-BR" sz="3200" dirty="0"/>
              <a:t>Art. 24 (...)</a:t>
            </a:r>
          </a:p>
          <a:p>
            <a:pPr marL="0" indent="0" algn="just">
              <a:buNone/>
            </a:pPr>
            <a:r>
              <a:rPr lang="pt-BR" sz="3200" dirty="0"/>
              <a:t>I - pensão por morte deixada por </a:t>
            </a:r>
            <a:r>
              <a:rPr lang="pt-BR" sz="3200" b="1" dirty="0"/>
              <a:t>cônjuge ou companheiro </a:t>
            </a:r>
            <a:r>
              <a:rPr lang="pt-BR" sz="3200" dirty="0"/>
              <a:t>de um regime de previdência social com pensão por morte concedida por outro regime de previdência social ou com pensões decorrentes das atividades militares de que tratam os </a:t>
            </a:r>
            <a:r>
              <a:rPr lang="pt-BR" sz="3200" dirty="0" err="1"/>
              <a:t>arts</a:t>
            </a:r>
            <a:r>
              <a:rPr lang="pt-BR" sz="3200" dirty="0"/>
              <a:t>. 42 e 142 da Constituição Federal; </a:t>
            </a:r>
          </a:p>
          <a:p>
            <a:pPr marL="0" indent="0" algn="just">
              <a:buNone/>
            </a:pPr>
            <a:endParaRPr lang="pt-BR" sz="3200" dirty="0"/>
          </a:p>
          <a:p>
            <a:pPr marL="0" indent="0" algn="just">
              <a:buNone/>
            </a:pPr>
            <a:r>
              <a:rPr lang="pt-BR" sz="3200" dirty="0"/>
              <a:t>II - pensão por morte deixada por </a:t>
            </a:r>
            <a:r>
              <a:rPr lang="pt-BR" sz="3200" b="1" dirty="0"/>
              <a:t>cônjuge ou companheiro </a:t>
            </a:r>
            <a:r>
              <a:rPr lang="pt-BR" sz="3200" dirty="0"/>
              <a:t>de um regime de previdência social com aposentadoria concedida no âmbito do Regime Geral de Previdência Social ou de regime próprio de previdência social ou com proventos de inatividade decorrentes das atividades militares de que tratam os </a:t>
            </a:r>
            <a:r>
              <a:rPr lang="pt-BR" sz="3200" dirty="0" err="1"/>
              <a:t>arts</a:t>
            </a:r>
            <a:r>
              <a:rPr lang="pt-BR" sz="3200" dirty="0"/>
              <a:t>. 42 e 142 da Constituição Federal; ou</a:t>
            </a:r>
          </a:p>
          <a:p>
            <a:pPr marL="0" indent="0" algn="just">
              <a:buNone/>
            </a:pPr>
            <a:endParaRPr lang="pt-BR" sz="3200" dirty="0"/>
          </a:p>
          <a:p>
            <a:pPr marL="0" indent="0" algn="just">
              <a:buNone/>
            </a:pPr>
            <a:r>
              <a:rPr lang="pt-BR" sz="3200" dirty="0"/>
              <a:t>III - </a:t>
            </a:r>
            <a:r>
              <a:rPr lang="pt-BR" sz="3200" b="1" dirty="0"/>
              <a:t>pensões decorrentes das atividades militares </a:t>
            </a:r>
            <a:r>
              <a:rPr lang="pt-BR" sz="3200" dirty="0"/>
              <a:t>de que tratam os </a:t>
            </a:r>
            <a:r>
              <a:rPr lang="pt-BR" sz="3200" dirty="0" err="1"/>
              <a:t>arts</a:t>
            </a:r>
            <a:r>
              <a:rPr lang="pt-BR" sz="3200" dirty="0"/>
              <a:t>. 42 e 142 da Constituição Federal com aposentadoria concedida no âmbito do Regime Geral de Previdência Social ou de regime próprio de previdência social.</a:t>
            </a:r>
            <a:endParaRPr lang="pt-BR" sz="3200" b="1" dirty="0"/>
          </a:p>
          <a:p>
            <a:pPr marL="0" indent="0" algn="just">
              <a:buNone/>
            </a:pPr>
            <a:endParaRPr lang="pt-BR" b="1" dirty="0"/>
          </a:p>
        </p:txBody>
      </p:sp>
      <p:pic>
        <p:nvPicPr>
          <p:cNvPr id="4" name="Imagem 3">
            <a:extLst>
              <a:ext uri="{FF2B5EF4-FFF2-40B4-BE49-F238E27FC236}">
                <a16:creationId xmlns:a16="http://schemas.microsoft.com/office/drawing/2014/main" id="{D2867C25-1330-4271-9473-7A67E1937C9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3811282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FE0C9-3BFF-498D-8DC1-1F6E44385F45}"/>
              </a:ext>
            </a:extLst>
          </p:cNvPr>
          <p:cNvSpPr>
            <a:spLocks noGrp="1"/>
          </p:cNvSpPr>
          <p:nvPr>
            <p:ph type="title"/>
          </p:nvPr>
        </p:nvSpPr>
        <p:spPr/>
        <p:txBody>
          <a:bodyPr>
            <a:normAutofit/>
          </a:bodyPr>
          <a:lstStyle/>
          <a:p>
            <a:r>
              <a:rPr lang="pt-BR" b="1" dirty="0"/>
              <a:t>Art. 24 EC 103/2019 – pensão militar</a:t>
            </a:r>
          </a:p>
        </p:txBody>
      </p:sp>
      <p:sp>
        <p:nvSpPr>
          <p:cNvPr id="3" name="Espaço Reservado para Conteúdo 2">
            <a:extLst>
              <a:ext uri="{FF2B5EF4-FFF2-40B4-BE49-F238E27FC236}">
                <a16:creationId xmlns:a16="http://schemas.microsoft.com/office/drawing/2014/main" id="{A2D4F7AD-1761-4A6E-A598-042EAF428665}"/>
              </a:ext>
            </a:extLst>
          </p:cNvPr>
          <p:cNvSpPr>
            <a:spLocks noGrp="1"/>
          </p:cNvSpPr>
          <p:nvPr>
            <p:ph idx="1"/>
          </p:nvPr>
        </p:nvSpPr>
        <p:spPr>
          <a:xfrm>
            <a:off x="689317" y="1561514"/>
            <a:ext cx="10664483" cy="4615449"/>
          </a:xfrm>
        </p:spPr>
        <p:txBody>
          <a:bodyPr>
            <a:normAutofit/>
          </a:bodyPr>
          <a:lstStyle/>
          <a:p>
            <a:pPr marL="0" indent="0" algn="just">
              <a:buNone/>
            </a:pPr>
            <a:endParaRPr lang="pt-BR" sz="3200" dirty="0"/>
          </a:p>
          <a:p>
            <a:pPr marL="0" indent="0" algn="just">
              <a:buNone/>
            </a:pPr>
            <a:r>
              <a:rPr lang="pt-BR" sz="3200" dirty="0"/>
              <a:t>Art. 24, §1º, III - </a:t>
            </a:r>
            <a:r>
              <a:rPr lang="pt-BR" sz="3200" b="1" dirty="0"/>
              <a:t>pensões decorrentes das atividades militares </a:t>
            </a:r>
            <a:r>
              <a:rPr lang="pt-BR" sz="3200" dirty="0"/>
              <a:t>de que tratam os </a:t>
            </a:r>
            <a:r>
              <a:rPr lang="pt-BR" sz="3200" dirty="0" err="1"/>
              <a:t>arts</a:t>
            </a:r>
            <a:r>
              <a:rPr lang="pt-BR" sz="3200" dirty="0"/>
              <a:t>. 42 e 142 da Constituição Federal com aposentadoria concedida no âmbito do Regime Geral de Previdência Social ou de regime próprio de previdência social.</a:t>
            </a:r>
            <a:endParaRPr lang="pt-BR" sz="3200" b="1" dirty="0"/>
          </a:p>
          <a:p>
            <a:pPr marL="0" indent="0" algn="just">
              <a:buNone/>
            </a:pPr>
            <a:endParaRPr lang="pt-BR" b="1" dirty="0"/>
          </a:p>
          <a:p>
            <a:pPr marL="0" indent="0" algn="just">
              <a:buNone/>
            </a:pPr>
            <a:r>
              <a:rPr lang="pt-BR" b="1" dirty="0"/>
              <a:t>Qualquer instituidor – não se limita a cônjuges e companheiros</a:t>
            </a:r>
          </a:p>
          <a:p>
            <a:pPr marL="0" indent="0" algn="just">
              <a:buNone/>
            </a:pPr>
            <a:r>
              <a:rPr lang="pt-BR" b="1" dirty="0"/>
              <a:t>Como regulamentou o INSS: só cônjuges e companheiros</a:t>
            </a:r>
          </a:p>
          <a:p>
            <a:pPr marL="0" indent="0" algn="just">
              <a:buNone/>
            </a:pPr>
            <a:r>
              <a:rPr lang="pt-BR" b="1" dirty="0"/>
              <a:t>Portaria 450/2020 – art. 59</a:t>
            </a:r>
          </a:p>
          <a:p>
            <a:pPr marL="0" indent="0" algn="just">
              <a:buNone/>
            </a:pPr>
            <a:endParaRPr lang="pt-BR" b="1" dirty="0"/>
          </a:p>
        </p:txBody>
      </p:sp>
      <p:pic>
        <p:nvPicPr>
          <p:cNvPr id="4" name="Imagem 3">
            <a:extLst>
              <a:ext uri="{FF2B5EF4-FFF2-40B4-BE49-F238E27FC236}">
                <a16:creationId xmlns:a16="http://schemas.microsoft.com/office/drawing/2014/main" id="{2A78ECBF-8F3B-4198-87B4-2B2546B1D4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3916435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682D7C-7BB6-4424-87FC-C146B4B5F701}"/>
              </a:ext>
            </a:extLst>
          </p:cNvPr>
          <p:cNvSpPr>
            <a:spLocks noGrp="1"/>
          </p:cNvSpPr>
          <p:nvPr>
            <p:ph type="title"/>
          </p:nvPr>
        </p:nvSpPr>
        <p:spPr/>
        <p:txBody>
          <a:bodyPr>
            <a:normAutofit/>
          </a:bodyPr>
          <a:lstStyle/>
          <a:p>
            <a:r>
              <a:rPr lang="pt-BR" b="1" dirty="0"/>
              <a:t>Art. 24 EC 103/2019</a:t>
            </a:r>
          </a:p>
        </p:txBody>
      </p:sp>
      <p:sp>
        <p:nvSpPr>
          <p:cNvPr id="3" name="Espaço Reservado para Conteúdo 2">
            <a:extLst>
              <a:ext uri="{FF2B5EF4-FFF2-40B4-BE49-F238E27FC236}">
                <a16:creationId xmlns:a16="http://schemas.microsoft.com/office/drawing/2014/main" id="{3737A405-2110-44F5-ACA2-AF08E603E9C3}"/>
              </a:ext>
            </a:extLst>
          </p:cNvPr>
          <p:cNvSpPr>
            <a:spLocks noGrp="1"/>
          </p:cNvSpPr>
          <p:nvPr>
            <p:ph idx="1"/>
          </p:nvPr>
        </p:nvSpPr>
        <p:spPr>
          <a:xfrm>
            <a:off x="633047" y="1690689"/>
            <a:ext cx="10720754" cy="4486274"/>
          </a:xfrm>
        </p:spPr>
        <p:txBody>
          <a:bodyPr>
            <a:normAutofit fontScale="92500" lnSpcReduction="20000"/>
          </a:bodyPr>
          <a:lstStyle/>
          <a:p>
            <a:pPr algn="just"/>
            <a:r>
              <a:rPr lang="pt-BR" b="1" dirty="0"/>
              <a:t>Vigência – eficácia plena e aplicabilidade imediata</a:t>
            </a:r>
          </a:p>
          <a:p>
            <a:pPr algn="just"/>
            <a:r>
              <a:rPr lang="pt-BR" b="1" dirty="0"/>
              <a:t>A quem se destina? Apenas cônjuges e companheiros?</a:t>
            </a:r>
          </a:p>
          <a:p>
            <a:pPr algn="just"/>
            <a:r>
              <a:rPr lang="pt-BR" b="1" dirty="0"/>
              <a:t>Quando aplicar? Questões de direito adquirido</a:t>
            </a:r>
          </a:p>
          <a:p>
            <a:pPr algn="just"/>
            <a:r>
              <a:rPr lang="pt-BR" b="1" dirty="0"/>
              <a:t>Variação do cálculo « imutabilidade </a:t>
            </a:r>
          </a:p>
          <a:p>
            <a:pPr algn="just"/>
            <a:r>
              <a:rPr lang="pt-BR" b="1" dirty="0"/>
              <a:t>Quem é o ente pagador do benefício? Já fez reforma cálculo da pensão?</a:t>
            </a:r>
          </a:p>
          <a:p>
            <a:pPr algn="just"/>
            <a:r>
              <a:rPr lang="pt-BR" b="1" dirty="0"/>
              <a:t>Quem é o instituidor da pensão?</a:t>
            </a:r>
          </a:p>
          <a:p>
            <a:pPr algn="just"/>
            <a:r>
              <a:rPr lang="pt-BR" b="1" dirty="0"/>
              <a:t>Qual o benefício mais vantajoso? Depende!!!!</a:t>
            </a:r>
          </a:p>
          <a:p>
            <a:pPr algn="just"/>
            <a:endParaRPr lang="pt-BR" b="1" dirty="0"/>
          </a:p>
          <a:p>
            <a:pPr algn="just">
              <a:buFont typeface="Wingdings" panose="05000000000000000000" pitchFamily="2" charset="2"/>
              <a:buChar char="Ø"/>
            </a:pPr>
            <a:r>
              <a:rPr lang="pt-BR" b="1" dirty="0"/>
              <a:t>Artigo complexo</a:t>
            </a:r>
          </a:p>
          <a:p>
            <a:pPr algn="just">
              <a:buFont typeface="Wingdings" panose="05000000000000000000" pitchFamily="2" charset="2"/>
              <a:buChar char="Ø"/>
            </a:pPr>
            <a:r>
              <a:rPr lang="pt-BR" b="1" dirty="0"/>
              <a:t>STF ainda não se pronunciou</a:t>
            </a:r>
          </a:p>
          <a:p>
            <a:pPr algn="just">
              <a:buFont typeface="Wingdings" panose="05000000000000000000" pitchFamily="2" charset="2"/>
              <a:buChar char="Ø"/>
            </a:pPr>
            <a:r>
              <a:rPr lang="pt-BR" b="1" dirty="0"/>
              <a:t>Diversas interpretações</a:t>
            </a:r>
          </a:p>
          <a:p>
            <a:pPr algn="just"/>
            <a:endParaRPr lang="pt-BR" b="1" dirty="0"/>
          </a:p>
          <a:p>
            <a:pPr algn="just"/>
            <a:endParaRPr lang="pt-BR" b="1" dirty="0"/>
          </a:p>
        </p:txBody>
      </p:sp>
      <p:pic>
        <p:nvPicPr>
          <p:cNvPr id="4" name="Imagem 3">
            <a:extLst>
              <a:ext uri="{FF2B5EF4-FFF2-40B4-BE49-F238E27FC236}">
                <a16:creationId xmlns:a16="http://schemas.microsoft.com/office/drawing/2014/main" id="{FBCD6148-072B-4227-AB69-9ED55C61E4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4530706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FE0C9-3BFF-498D-8DC1-1F6E44385F45}"/>
              </a:ext>
            </a:extLst>
          </p:cNvPr>
          <p:cNvSpPr>
            <a:spLocks noGrp="1"/>
          </p:cNvSpPr>
          <p:nvPr>
            <p:ph type="title"/>
          </p:nvPr>
        </p:nvSpPr>
        <p:spPr>
          <a:xfrm>
            <a:off x="819807" y="365125"/>
            <a:ext cx="10533993" cy="817289"/>
          </a:xfrm>
        </p:spPr>
        <p:txBody>
          <a:bodyPr>
            <a:normAutofit/>
          </a:bodyPr>
          <a:lstStyle/>
          <a:p>
            <a:r>
              <a:rPr lang="pt-BR" b="1" dirty="0"/>
              <a:t>Art. 24 EC 103/2019 – pensão militar</a:t>
            </a:r>
          </a:p>
        </p:txBody>
      </p:sp>
      <p:sp>
        <p:nvSpPr>
          <p:cNvPr id="3" name="Espaço Reservado para Conteúdo 2">
            <a:extLst>
              <a:ext uri="{FF2B5EF4-FFF2-40B4-BE49-F238E27FC236}">
                <a16:creationId xmlns:a16="http://schemas.microsoft.com/office/drawing/2014/main" id="{A2D4F7AD-1761-4A6E-A598-042EAF428665}"/>
              </a:ext>
            </a:extLst>
          </p:cNvPr>
          <p:cNvSpPr>
            <a:spLocks noGrp="1"/>
          </p:cNvSpPr>
          <p:nvPr>
            <p:ph idx="1"/>
          </p:nvPr>
        </p:nvSpPr>
        <p:spPr>
          <a:xfrm>
            <a:off x="504497" y="1298955"/>
            <a:ext cx="10849303" cy="4994549"/>
          </a:xfrm>
        </p:spPr>
        <p:txBody>
          <a:bodyPr>
            <a:normAutofit/>
          </a:bodyPr>
          <a:lstStyle/>
          <a:p>
            <a:pPr marL="0" indent="0" algn="just">
              <a:buNone/>
            </a:pPr>
            <a:r>
              <a:rPr lang="pt-BR" sz="2400" b="0" i="0" dirty="0">
                <a:effectLst/>
              </a:rPr>
              <a:t>Art. 59. A acumulação da pensão por morte com outro benefício do mesmo titular ensejará a redução do valor do benefício menos vantajoso nas seguintes hipóteses:</a:t>
            </a:r>
          </a:p>
          <a:p>
            <a:pPr marL="0" indent="0" algn="just">
              <a:buNone/>
            </a:pPr>
            <a:r>
              <a:rPr lang="pt-BR" sz="2400" b="0" i="0" dirty="0">
                <a:effectLst/>
              </a:rPr>
              <a:t>I - pensão por morte mantida no RGPS, instituída por cônjuge ou companheiro, acumulada com pensão por morte mantida por outro regime de previdência social, também instituída por cônjuge ou companheiro, inclusive as decorrentes das atividades militares; e</a:t>
            </a:r>
          </a:p>
          <a:p>
            <a:pPr marL="0" indent="0" algn="just">
              <a:buNone/>
            </a:pPr>
            <a:r>
              <a:rPr lang="pt-BR" sz="2400" b="0" i="0" dirty="0">
                <a:effectLst/>
              </a:rPr>
              <a:t>II - pensão por morte instituída por cônjuge ou companheiro, de qualquer regime de previdência social, inclusive as decorrentes das atividades militares, acumuladas com aposentadorias concedidas por qualquer regime de previdência social ou com proventos de inatividade decorrentes das atividades militares.</a:t>
            </a:r>
          </a:p>
          <a:p>
            <a:pPr marL="0" indent="0" algn="just">
              <a:buNone/>
            </a:pPr>
            <a:r>
              <a:rPr lang="pt-BR" sz="2400" b="1" i="0" dirty="0">
                <a:effectLst/>
              </a:rPr>
              <a:t>Parágrafo único. As regras de acumulação previstas neste artigo é aplicável apenas:</a:t>
            </a:r>
          </a:p>
          <a:p>
            <a:pPr marL="0" indent="0" algn="just">
              <a:buNone/>
            </a:pPr>
            <a:r>
              <a:rPr lang="pt-BR" sz="2400" b="1" i="0" dirty="0">
                <a:effectLst/>
              </a:rPr>
              <a:t>I - às pensões instituídas por cônjuge ou companheiro, ex-cônjuge e ex-companheiro;</a:t>
            </a:r>
          </a:p>
          <a:p>
            <a:pPr marL="0" indent="0" algn="just">
              <a:buNone/>
            </a:pPr>
            <a:endParaRPr lang="pt-BR" b="1" dirty="0"/>
          </a:p>
        </p:txBody>
      </p:sp>
      <p:pic>
        <p:nvPicPr>
          <p:cNvPr id="4" name="Imagem 3">
            <a:extLst>
              <a:ext uri="{FF2B5EF4-FFF2-40B4-BE49-F238E27FC236}">
                <a16:creationId xmlns:a16="http://schemas.microsoft.com/office/drawing/2014/main" id="{F54C93DC-AC45-4715-8F39-99B7192C2B4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7567614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FE0C9-3BFF-498D-8DC1-1F6E44385F45}"/>
              </a:ext>
            </a:extLst>
          </p:cNvPr>
          <p:cNvSpPr>
            <a:spLocks noGrp="1"/>
          </p:cNvSpPr>
          <p:nvPr>
            <p:ph type="title"/>
          </p:nvPr>
        </p:nvSpPr>
        <p:spPr>
          <a:xfrm>
            <a:off x="835572" y="365126"/>
            <a:ext cx="10518228" cy="785758"/>
          </a:xfrm>
        </p:spPr>
        <p:txBody>
          <a:bodyPr>
            <a:normAutofit/>
          </a:bodyPr>
          <a:lstStyle/>
          <a:p>
            <a:r>
              <a:rPr lang="pt-BR" b="1" dirty="0"/>
              <a:t>Art. 24 EC 103/2019 – pensão militar</a:t>
            </a:r>
          </a:p>
        </p:txBody>
      </p:sp>
      <p:sp>
        <p:nvSpPr>
          <p:cNvPr id="3" name="Espaço Reservado para Conteúdo 2">
            <a:extLst>
              <a:ext uri="{FF2B5EF4-FFF2-40B4-BE49-F238E27FC236}">
                <a16:creationId xmlns:a16="http://schemas.microsoft.com/office/drawing/2014/main" id="{A2D4F7AD-1761-4A6E-A598-042EAF428665}"/>
              </a:ext>
            </a:extLst>
          </p:cNvPr>
          <p:cNvSpPr>
            <a:spLocks noGrp="1"/>
          </p:cNvSpPr>
          <p:nvPr>
            <p:ph idx="1"/>
          </p:nvPr>
        </p:nvSpPr>
        <p:spPr>
          <a:xfrm>
            <a:off x="567559" y="1150884"/>
            <a:ext cx="10786241" cy="5026079"/>
          </a:xfrm>
        </p:spPr>
        <p:txBody>
          <a:bodyPr>
            <a:normAutofit/>
          </a:bodyPr>
          <a:lstStyle/>
          <a:p>
            <a:pPr marL="0" indent="0" algn="just">
              <a:buNone/>
            </a:pPr>
            <a:r>
              <a:rPr lang="pt-BR" sz="2400" b="1" i="0" dirty="0">
                <a:effectLst/>
              </a:rPr>
              <a:t>2. Lei 3765, de 04/05/1960</a:t>
            </a:r>
          </a:p>
          <a:p>
            <a:pPr marL="0" indent="0" algn="just">
              <a:buNone/>
            </a:pPr>
            <a:endParaRPr lang="pt-BR" sz="2400" b="1" i="0" dirty="0">
              <a:effectLst/>
            </a:endParaRPr>
          </a:p>
          <a:p>
            <a:pPr marL="0" indent="0" algn="just">
              <a:buNone/>
            </a:pPr>
            <a:r>
              <a:rPr lang="pt-BR" dirty="0"/>
              <a:t>Regra geral: dois benefícios</a:t>
            </a:r>
          </a:p>
          <a:p>
            <a:pPr marL="0" indent="0" algn="just">
              <a:buNone/>
            </a:pPr>
            <a:r>
              <a:rPr lang="pt-BR" dirty="0"/>
              <a:t>Pensão militar + um benefício (reforma, remuneração, aposentadoria ou pensão)</a:t>
            </a:r>
          </a:p>
          <a:p>
            <a:pPr marL="0" indent="0" algn="just">
              <a:buNone/>
            </a:pPr>
            <a:endParaRPr lang="pt-BR" dirty="0"/>
          </a:p>
          <a:p>
            <a:pPr marL="0" indent="0" algn="just">
              <a:buNone/>
            </a:pPr>
            <a:r>
              <a:rPr lang="pt-BR" dirty="0"/>
              <a:t>STF: tríplice acúmulo (cargos acumuláveis)</a:t>
            </a:r>
          </a:p>
          <a:p>
            <a:pPr marL="0" indent="0" algn="just">
              <a:buNone/>
            </a:pPr>
            <a:r>
              <a:rPr lang="pt-BR" dirty="0"/>
              <a:t>STF </a:t>
            </a:r>
            <a:r>
              <a:rPr lang="pt-BR" dirty="0" err="1"/>
              <a:t>AgReg</a:t>
            </a:r>
            <a:r>
              <a:rPr lang="pt-BR" dirty="0"/>
              <a:t> RE 612.764/RJ</a:t>
            </a:r>
          </a:p>
          <a:p>
            <a:pPr marL="0" indent="0" algn="just">
              <a:buNone/>
            </a:pPr>
            <a:r>
              <a:rPr lang="pt-BR" dirty="0"/>
              <a:t>STF </a:t>
            </a:r>
            <a:r>
              <a:rPr lang="pt-BR" dirty="0" err="1"/>
              <a:t>AgReg</a:t>
            </a:r>
            <a:r>
              <a:rPr lang="pt-BR" dirty="0"/>
              <a:t> RE 1.194.860/RJ</a:t>
            </a:r>
          </a:p>
          <a:p>
            <a:pPr marL="0" indent="0" algn="just">
              <a:buNone/>
            </a:pPr>
            <a:r>
              <a:rPr lang="pt-BR" dirty="0"/>
              <a:t>STF </a:t>
            </a:r>
            <a:r>
              <a:rPr lang="pt-BR" dirty="0" err="1"/>
              <a:t>AgReg</a:t>
            </a:r>
            <a:r>
              <a:rPr lang="pt-BR" dirty="0"/>
              <a:t> RE 1.117.555/RJ</a:t>
            </a:r>
          </a:p>
        </p:txBody>
      </p:sp>
      <p:pic>
        <p:nvPicPr>
          <p:cNvPr id="4" name="Imagem 3">
            <a:extLst>
              <a:ext uri="{FF2B5EF4-FFF2-40B4-BE49-F238E27FC236}">
                <a16:creationId xmlns:a16="http://schemas.microsoft.com/office/drawing/2014/main" id="{F538E455-9CAC-49F7-9947-F69DCE8E7E7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728250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FE0C9-3BFF-498D-8DC1-1F6E44385F45}"/>
              </a:ext>
            </a:extLst>
          </p:cNvPr>
          <p:cNvSpPr>
            <a:spLocks noGrp="1"/>
          </p:cNvSpPr>
          <p:nvPr>
            <p:ph type="title"/>
          </p:nvPr>
        </p:nvSpPr>
        <p:spPr/>
        <p:txBody>
          <a:bodyPr>
            <a:normAutofit/>
          </a:bodyPr>
          <a:lstStyle/>
          <a:p>
            <a:r>
              <a:rPr lang="pt-BR" b="1" dirty="0"/>
              <a:t>Art. 24 EC 103/2019 – exemplos  </a:t>
            </a:r>
          </a:p>
        </p:txBody>
      </p:sp>
      <p:sp>
        <p:nvSpPr>
          <p:cNvPr id="3" name="Espaço Reservado para Conteúdo 2">
            <a:extLst>
              <a:ext uri="{FF2B5EF4-FFF2-40B4-BE49-F238E27FC236}">
                <a16:creationId xmlns:a16="http://schemas.microsoft.com/office/drawing/2014/main" id="{A2D4F7AD-1761-4A6E-A598-042EAF428665}"/>
              </a:ext>
            </a:extLst>
          </p:cNvPr>
          <p:cNvSpPr>
            <a:spLocks noGrp="1"/>
          </p:cNvSpPr>
          <p:nvPr>
            <p:ph idx="1"/>
          </p:nvPr>
        </p:nvSpPr>
        <p:spPr>
          <a:xfrm>
            <a:off x="838200" y="1825625"/>
            <a:ext cx="10515600" cy="4667250"/>
          </a:xfrm>
        </p:spPr>
        <p:txBody>
          <a:bodyPr>
            <a:normAutofit fontScale="92500" lnSpcReduction="10000"/>
          </a:bodyPr>
          <a:lstStyle/>
          <a:p>
            <a:pPr marL="0" indent="0" algn="just">
              <a:buNone/>
            </a:pPr>
            <a:r>
              <a:rPr lang="pt-BR" dirty="0"/>
              <a:t>1. Completou requisitos em 12/11/2019 para aposentadoria RPPS e pensão RGPS em 10/10/2019 (data do óbito). Ambos os atos foram publicados em 05/12/2019 – não aplica o art. 24</a:t>
            </a:r>
          </a:p>
          <a:p>
            <a:pPr marL="0" indent="0" algn="just">
              <a:buNone/>
            </a:pPr>
            <a:endParaRPr lang="pt-BR" dirty="0"/>
          </a:p>
          <a:p>
            <a:pPr marL="0" indent="0" algn="just">
              <a:buNone/>
            </a:pPr>
            <a:r>
              <a:rPr lang="pt-BR" dirty="0"/>
              <a:t>2. Completou requisitos em 12/11/2019 para aposentadoria RPPS e pensão RPPS em 13/11/2019 (data do óbito do servidor) – ambos os RPPS não fizeram reforma – aplica o art. 24 e calcula tanto a aposentadoria quanto a pensão nas regras anteriores à EC 103</a:t>
            </a:r>
          </a:p>
          <a:p>
            <a:pPr marL="0" indent="0" algn="just">
              <a:buNone/>
            </a:pPr>
            <a:endParaRPr lang="pt-BR" dirty="0"/>
          </a:p>
          <a:p>
            <a:pPr marL="0" indent="0" algn="just">
              <a:buNone/>
            </a:pPr>
            <a:r>
              <a:rPr lang="pt-BR" dirty="0"/>
              <a:t>3. Completou requisitos em 13/11/2019 para aposentadoria RPPS e pensão militar em 15/11/2019 – aplica o art. 24 </a:t>
            </a:r>
          </a:p>
          <a:p>
            <a:pPr marL="0" indent="0" algn="just">
              <a:buNone/>
            </a:pPr>
            <a:r>
              <a:rPr lang="pt-BR" dirty="0"/>
              <a:t> </a:t>
            </a:r>
          </a:p>
          <a:p>
            <a:pPr marL="0" indent="0" algn="just">
              <a:buNone/>
            </a:pPr>
            <a:endParaRPr lang="pt-BR" dirty="0"/>
          </a:p>
        </p:txBody>
      </p:sp>
      <p:pic>
        <p:nvPicPr>
          <p:cNvPr id="4" name="Imagem 3">
            <a:extLst>
              <a:ext uri="{FF2B5EF4-FFF2-40B4-BE49-F238E27FC236}">
                <a16:creationId xmlns:a16="http://schemas.microsoft.com/office/drawing/2014/main" id="{418AF5D6-7B8F-465B-87B3-59C69B6106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495410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FE0C9-3BFF-498D-8DC1-1F6E44385F45}"/>
              </a:ext>
            </a:extLst>
          </p:cNvPr>
          <p:cNvSpPr>
            <a:spLocks noGrp="1"/>
          </p:cNvSpPr>
          <p:nvPr>
            <p:ph type="title"/>
          </p:nvPr>
        </p:nvSpPr>
        <p:spPr/>
        <p:txBody>
          <a:bodyPr>
            <a:normAutofit/>
          </a:bodyPr>
          <a:lstStyle/>
          <a:p>
            <a:r>
              <a:rPr lang="pt-BR" b="1" dirty="0"/>
              <a:t>Art. 24 EC 103/2019 – exemplos </a:t>
            </a:r>
          </a:p>
        </p:txBody>
      </p:sp>
      <p:sp>
        <p:nvSpPr>
          <p:cNvPr id="3" name="Espaço Reservado para Conteúdo 2">
            <a:extLst>
              <a:ext uri="{FF2B5EF4-FFF2-40B4-BE49-F238E27FC236}">
                <a16:creationId xmlns:a16="http://schemas.microsoft.com/office/drawing/2014/main" id="{A2D4F7AD-1761-4A6E-A598-042EAF428665}"/>
              </a:ext>
            </a:extLst>
          </p:cNvPr>
          <p:cNvSpPr>
            <a:spLocks noGrp="1"/>
          </p:cNvSpPr>
          <p:nvPr>
            <p:ph idx="1"/>
          </p:nvPr>
        </p:nvSpPr>
        <p:spPr>
          <a:xfrm>
            <a:off x="646386" y="1497724"/>
            <a:ext cx="10707414" cy="4679239"/>
          </a:xfrm>
        </p:spPr>
        <p:txBody>
          <a:bodyPr>
            <a:normAutofit/>
          </a:bodyPr>
          <a:lstStyle/>
          <a:p>
            <a:pPr marL="0" indent="0" algn="just">
              <a:buNone/>
            </a:pPr>
            <a:r>
              <a:rPr lang="pt-BR" dirty="0"/>
              <a:t>3. Recebe duas aposentadorias no RPPS X desde antes da EC 103/2019 e vai receber uma pensão no RPPS X, óbito após EC 103/2019 - aplica o art. 24</a:t>
            </a:r>
          </a:p>
          <a:p>
            <a:pPr marL="0" indent="0" algn="just">
              <a:buNone/>
            </a:pPr>
            <a:endParaRPr lang="pt-BR" dirty="0"/>
          </a:p>
          <a:p>
            <a:pPr marL="0" indent="0" algn="just">
              <a:buNone/>
            </a:pPr>
            <a:r>
              <a:rPr lang="pt-BR" dirty="0"/>
              <a:t>4. Recebe uma aposentadoria no RGPS desde antes da EC 103/2019 e vai receber uma pensão no RPPS, óbito após EC 103/2019 – aplica o art. 24</a:t>
            </a:r>
          </a:p>
          <a:p>
            <a:pPr marL="0" indent="0" algn="just">
              <a:buNone/>
            </a:pPr>
            <a:endParaRPr lang="pt-BR" dirty="0"/>
          </a:p>
          <a:p>
            <a:pPr marL="0" indent="0" algn="just">
              <a:buNone/>
            </a:pPr>
            <a:r>
              <a:rPr lang="pt-BR" dirty="0"/>
              <a:t>5. Recebe remuneração (servidor ativo) e vai receber uma pensão no RPPS ou no RGPS, óbito após EC 103/2019 – </a:t>
            </a:r>
            <a:r>
              <a:rPr lang="pt-BR" b="1" dirty="0"/>
              <a:t>não</a:t>
            </a:r>
            <a:r>
              <a:rPr lang="pt-BR" dirty="0"/>
              <a:t> aplica o art. 24</a:t>
            </a:r>
          </a:p>
          <a:p>
            <a:pPr marL="0" indent="0" algn="just">
              <a:buNone/>
            </a:pPr>
            <a:r>
              <a:rPr lang="pt-BR" dirty="0"/>
              <a:t> </a:t>
            </a:r>
          </a:p>
          <a:p>
            <a:pPr marL="0" indent="0" algn="just">
              <a:buNone/>
            </a:pPr>
            <a:endParaRPr lang="pt-BR" dirty="0"/>
          </a:p>
        </p:txBody>
      </p:sp>
      <p:pic>
        <p:nvPicPr>
          <p:cNvPr id="4" name="Imagem 3">
            <a:extLst>
              <a:ext uri="{FF2B5EF4-FFF2-40B4-BE49-F238E27FC236}">
                <a16:creationId xmlns:a16="http://schemas.microsoft.com/office/drawing/2014/main" id="{A3F1EFB7-ADB8-426A-A3A1-8D238FC723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20541362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6"/>
          <p:cNvPicPr/>
          <p:nvPr/>
        </p:nvPicPr>
        <p:blipFill>
          <a:blip r:embed="rId3" cstate="print"/>
          <a:stretch/>
        </p:blipFill>
        <p:spPr>
          <a:xfrm>
            <a:off x="1576559" y="6353005"/>
            <a:ext cx="9038880" cy="304560"/>
          </a:xfrm>
          <a:prstGeom prst="rect">
            <a:avLst/>
          </a:prstGeom>
          <a:ln>
            <a:noFill/>
          </a:ln>
        </p:spPr>
      </p:pic>
      <p:pic>
        <p:nvPicPr>
          <p:cNvPr id="4" name="Imagem 3">
            <a:extLst>
              <a:ext uri="{FF2B5EF4-FFF2-40B4-BE49-F238E27FC236}">
                <a16:creationId xmlns:a16="http://schemas.microsoft.com/office/drawing/2014/main" id="{C2CD3E9A-F9C9-4337-838C-64F25EE587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6241" y="-1"/>
            <a:ext cx="4480946" cy="6206591"/>
          </a:xfrm>
          <a:prstGeom prst="rect">
            <a:avLst/>
          </a:prstGeom>
        </p:spPr>
      </p:pic>
      <p:pic>
        <p:nvPicPr>
          <p:cNvPr id="9" name="Imagem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42842" y="364142"/>
            <a:ext cx="2332917" cy="1357765"/>
          </a:xfrm>
          <a:prstGeom prst="rect">
            <a:avLst/>
          </a:prstGeom>
        </p:spPr>
      </p:pic>
      <p:pic>
        <p:nvPicPr>
          <p:cNvPr id="5" name="Imagem 4">
            <a:extLst>
              <a:ext uri="{FF2B5EF4-FFF2-40B4-BE49-F238E27FC236}">
                <a16:creationId xmlns:a16="http://schemas.microsoft.com/office/drawing/2014/main" id="{1E19EE36-74A9-4427-9451-B747BC566BF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60303" y="2257677"/>
            <a:ext cx="1992821" cy="1359463"/>
          </a:xfrm>
          <a:prstGeom prst="rect">
            <a:avLst/>
          </a:prstGeom>
        </p:spPr>
      </p:pic>
      <p:pic>
        <p:nvPicPr>
          <p:cNvPr id="15" name="object 3">
            <a:extLst>
              <a:ext uri="{FF2B5EF4-FFF2-40B4-BE49-F238E27FC236}">
                <a16:creationId xmlns:a16="http://schemas.microsoft.com/office/drawing/2014/main" id="{68DCE906-AEEA-4F64-8922-2BB757C93797}"/>
              </a:ext>
            </a:extLst>
          </p:cNvPr>
          <p:cNvPicPr/>
          <p:nvPr/>
        </p:nvPicPr>
        <p:blipFill>
          <a:blip r:embed="rId7" cstate="print"/>
          <a:stretch>
            <a:fillRect/>
          </a:stretch>
        </p:blipFill>
        <p:spPr>
          <a:xfrm>
            <a:off x="4470553" y="2937408"/>
            <a:ext cx="6238747" cy="1691467"/>
          </a:xfrm>
          <a:prstGeom prst="rect">
            <a:avLst/>
          </a:prstGeom>
        </p:spPr>
      </p:pic>
      <p:sp>
        <p:nvSpPr>
          <p:cNvPr id="16" name="CaixaDeTexto 15">
            <a:extLst>
              <a:ext uri="{FF2B5EF4-FFF2-40B4-BE49-F238E27FC236}">
                <a16:creationId xmlns:a16="http://schemas.microsoft.com/office/drawing/2014/main" id="{CAE360E5-DA40-459A-9550-AC322772D285}"/>
              </a:ext>
            </a:extLst>
          </p:cNvPr>
          <p:cNvSpPr txBox="1"/>
          <p:nvPr/>
        </p:nvSpPr>
        <p:spPr>
          <a:xfrm>
            <a:off x="4989020" y="3320248"/>
            <a:ext cx="5607781" cy="1015663"/>
          </a:xfrm>
          <a:prstGeom prst="rect">
            <a:avLst/>
          </a:prstGeom>
          <a:noFill/>
        </p:spPr>
        <p:txBody>
          <a:bodyPr wrap="square" rtlCol="0">
            <a:spAutoFit/>
          </a:bodyPr>
          <a:lstStyle/>
          <a:p>
            <a:r>
              <a:rPr lang="pt-BR" b="1" dirty="0">
                <a:solidFill>
                  <a:schemeClr val="accent1">
                    <a:lumMod val="50000"/>
                  </a:schemeClr>
                </a:solidFill>
              </a:rPr>
              <a:t>MAJOLY ALINE DOS ANJOS HARDY</a:t>
            </a:r>
          </a:p>
          <a:p>
            <a:r>
              <a:rPr lang="pt-BR" sz="1400" b="1" dirty="0"/>
              <a:t>PROCURADORA DO MUNICÍPIO DE CURITIBA</a:t>
            </a:r>
          </a:p>
          <a:p>
            <a:r>
              <a:rPr lang="pt-BR" sz="1400" b="1" dirty="0"/>
              <a:t>ASSESSORA PREVIDENCIÁRIA DO INSTITUTO DE PREVIDÊNCIA DOS SERVIDORES DO MUNICÍPIO DE CURITIBA - PR</a:t>
            </a:r>
          </a:p>
        </p:txBody>
      </p:sp>
      <p:sp>
        <p:nvSpPr>
          <p:cNvPr id="2" name="CaixaDeTexto 1">
            <a:extLst>
              <a:ext uri="{FF2B5EF4-FFF2-40B4-BE49-F238E27FC236}">
                <a16:creationId xmlns:a16="http://schemas.microsoft.com/office/drawing/2014/main" id="{9177145C-AC12-4942-B8BD-CABDA33297AC}"/>
              </a:ext>
            </a:extLst>
          </p:cNvPr>
          <p:cNvSpPr txBox="1"/>
          <p:nvPr/>
        </p:nvSpPr>
        <p:spPr>
          <a:xfrm>
            <a:off x="3137647" y="2937408"/>
            <a:ext cx="170329" cy="369332"/>
          </a:xfrm>
          <a:prstGeom prst="rect">
            <a:avLst/>
          </a:prstGeom>
          <a:noFill/>
        </p:spPr>
        <p:txBody>
          <a:bodyPr wrap="square" rtlCol="0">
            <a:spAutoFit/>
          </a:bodyPr>
          <a:lstStyle/>
          <a:p>
            <a:endParaRPr lang="pt-BR" dirty="0"/>
          </a:p>
        </p:txBody>
      </p:sp>
      <p:pic>
        <p:nvPicPr>
          <p:cNvPr id="10" name="Imagem 9">
            <a:extLst>
              <a:ext uri="{FF2B5EF4-FFF2-40B4-BE49-F238E27FC236}">
                <a16:creationId xmlns:a16="http://schemas.microsoft.com/office/drawing/2014/main" id="{99AD57E7-D72C-4945-92DB-CA06B82298DB}"/>
              </a:ext>
            </a:extLst>
          </p:cNvPr>
          <p:cNvPicPr>
            <a:picLocks noChangeAspect="1"/>
          </p:cNvPicPr>
          <p:nvPr/>
        </p:nvPicPr>
        <p:blipFill>
          <a:blip r:embed="rId8"/>
          <a:stretch>
            <a:fillRect/>
          </a:stretch>
        </p:blipFill>
        <p:spPr>
          <a:xfrm>
            <a:off x="1618369" y="2257677"/>
            <a:ext cx="1934755" cy="1362265"/>
          </a:xfrm>
          <a:prstGeom prst="rect">
            <a:avLst/>
          </a:prstGeom>
        </p:spPr>
      </p:pic>
    </p:spTree>
    <p:extLst>
      <p:ext uri="{BB962C8B-B14F-4D97-AF65-F5344CB8AC3E}">
        <p14:creationId xmlns:p14="http://schemas.microsoft.com/office/powerpoint/2010/main" val="1361809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682D7C-7BB6-4424-87FC-C146B4B5F701}"/>
              </a:ext>
            </a:extLst>
          </p:cNvPr>
          <p:cNvSpPr>
            <a:spLocks noGrp="1"/>
          </p:cNvSpPr>
          <p:nvPr>
            <p:ph type="title"/>
          </p:nvPr>
        </p:nvSpPr>
        <p:spPr/>
        <p:txBody>
          <a:bodyPr>
            <a:normAutofit/>
          </a:bodyPr>
          <a:lstStyle/>
          <a:p>
            <a:r>
              <a:rPr lang="pt-BR" b="1" dirty="0"/>
              <a:t>Como era antes da EC 103/2019</a:t>
            </a:r>
          </a:p>
        </p:txBody>
      </p:sp>
      <p:sp>
        <p:nvSpPr>
          <p:cNvPr id="3" name="Espaço Reservado para Conteúdo 2">
            <a:extLst>
              <a:ext uri="{FF2B5EF4-FFF2-40B4-BE49-F238E27FC236}">
                <a16:creationId xmlns:a16="http://schemas.microsoft.com/office/drawing/2014/main" id="{3737A405-2110-44F5-ACA2-AF08E603E9C3}"/>
              </a:ext>
            </a:extLst>
          </p:cNvPr>
          <p:cNvSpPr>
            <a:spLocks noGrp="1"/>
          </p:cNvSpPr>
          <p:nvPr>
            <p:ph idx="1"/>
          </p:nvPr>
        </p:nvSpPr>
        <p:spPr>
          <a:xfrm>
            <a:off x="604911" y="1336431"/>
            <a:ext cx="10748890" cy="4840532"/>
          </a:xfrm>
        </p:spPr>
        <p:txBody>
          <a:bodyPr>
            <a:normAutofit/>
          </a:bodyPr>
          <a:lstStyle/>
          <a:p>
            <a:pPr marL="0" indent="0" algn="just">
              <a:buNone/>
            </a:pPr>
            <a:r>
              <a:rPr lang="pt-BR" b="1" dirty="0"/>
              <a:t>Casal A e B</a:t>
            </a:r>
          </a:p>
          <a:p>
            <a:pPr marL="0" indent="0" algn="just">
              <a:buNone/>
            </a:pPr>
            <a:r>
              <a:rPr lang="pt-BR" b="1" dirty="0"/>
              <a:t>A aposentadoria 3000,00 </a:t>
            </a:r>
          </a:p>
          <a:p>
            <a:pPr marL="0" indent="0" algn="just">
              <a:buNone/>
            </a:pPr>
            <a:r>
              <a:rPr lang="pt-BR" b="1" dirty="0"/>
              <a:t>B aposentadoria 3500,00</a:t>
            </a:r>
          </a:p>
          <a:p>
            <a:pPr marL="0" indent="0" algn="just">
              <a:buNone/>
            </a:pPr>
            <a:r>
              <a:rPr lang="pt-BR" b="1" dirty="0"/>
              <a:t>Pensão mais aposentadoria 6500,00</a:t>
            </a:r>
          </a:p>
          <a:p>
            <a:pPr marL="0" indent="0" algn="just">
              <a:buNone/>
            </a:pPr>
            <a:endParaRPr lang="pt-BR" b="1" dirty="0"/>
          </a:p>
          <a:p>
            <a:pPr algn="just">
              <a:buFont typeface="Wingdings" panose="05000000000000000000" pitchFamily="2" charset="2"/>
              <a:buChar char="Ø"/>
            </a:pPr>
            <a:r>
              <a:rPr lang="pt-BR" b="1" dirty="0"/>
              <a:t>Não importava o RPPS (RGPS não permite duas pensões – art. 124, VI Lei 8213/1991)</a:t>
            </a:r>
          </a:p>
          <a:p>
            <a:pPr algn="just">
              <a:buFont typeface="Wingdings" panose="05000000000000000000" pitchFamily="2" charset="2"/>
              <a:buChar char="Ø"/>
            </a:pPr>
            <a:r>
              <a:rPr lang="pt-BR" b="1" dirty="0"/>
              <a:t>Não importava o instituidor da pensão</a:t>
            </a:r>
          </a:p>
          <a:p>
            <a:pPr algn="just">
              <a:buFont typeface="Wingdings" panose="05000000000000000000" pitchFamily="2" charset="2"/>
              <a:buChar char="Ø"/>
            </a:pPr>
            <a:r>
              <a:rPr lang="pt-BR" b="1" dirty="0"/>
              <a:t>Verificar o teto remuneratório (Temas 359, 377, 384, 921, 1081 STF)</a:t>
            </a:r>
          </a:p>
          <a:p>
            <a:pPr algn="just"/>
            <a:endParaRPr lang="pt-BR" b="1" dirty="0"/>
          </a:p>
          <a:p>
            <a:pPr algn="just"/>
            <a:endParaRPr lang="pt-BR" b="1" dirty="0"/>
          </a:p>
        </p:txBody>
      </p:sp>
      <p:pic>
        <p:nvPicPr>
          <p:cNvPr id="4" name="Imagem 3">
            <a:extLst>
              <a:ext uri="{FF2B5EF4-FFF2-40B4-BE49-F238E27FC236}">
                <a16:creationId xmlns:a16="http://schemas.microsoft.com/office/drawing/2014/main" id="{417399A9-416C-4540-921A-99E82C888DE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984244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682D7C-7BB6-4424-87FC-C146B4B5F701}"/>
              </a:ext>
            </a:extLst>
          </p:cNvPr>
          <p:cNvSpPr>
            <a:spLocks noGrp="1"/>
          </p:cNvSpPr>
          <p:nvPr>
            <p:ph type="title"/>
          </p:nvPr>
        </p:nvSpPr>
        <p:spPr/>
        <p:txBody>
          <a:bodyPr>
            <a:normAutofit/>
          </a:bodyPr>
          <a:lstStyle/>
          <a:p>
            <a:r>
              <a:rPr lang="pt-BR" b="1" dirty="0"/>
              <a:t>Como ficou a partir da EC 103/2019</a:t>
            </a:r>
          </a:p>
        </p:txBody>
      </p:sp>
      <p:sp>
        <p:nvSpPr>
          <p:cNvPr id="3" name="Espaço Reservado para Conteúdo 2">
            <a:extLst>
              <a:ext uri="{FF2B5EF4-FFF2-40B4-BE49-F238E27FC236}">
                <a16:creationId xmlns:a16="http://schemas.microsoft.com/office/drawing/2014/main" id="{3737A405-2110-44F5-ACA2-AF08E603E9C3}"/>
              </a:ext>
            </a:extLst>
          </p:cNvPr>
          <p:cNvSpPr>
            <a:spLocks noGrp="1"/>
          </p:cNvSpPr>
          <p:nvPr>
            <p:ph idx="1"/>
          </p:nvPr>
        </p:nvSpPr>
        <p:spPr>
          <a:xfrm>
            <a:off x="464234" y="1420837"/>
            <a:ext cx="10889567" cy="5072038"/>
          </a:xfrm>
        </p:spPr>
        <p:txBody>
          <a:bodyPr>
            <a:normAutofit lnSpcReduction="10000"/>
          </a:bodyPr>
          <a:lstStyle/>
          <a:p>
            <a:pPr marL="0" indent="0" algn="just">
              <a:buNone/>
            </a:pPr>
            <a:r>
              <a:rPr lang="pt-BR" b="1" dirty="0"/>
              <a:t>Casal A e B</a:t>
            </a:r>
          </a:p>
          <a:p>
            <a:pPr marL="0" indent="0" algn="just">
              <a:buNone/>
            </a:pPr>
            <a:r>
              <a:rPr lang="pt-BR" b="1" dirty="0"/>
              <a:t>A aposentadoria 3000,00 </a:t>
            </a:r>
          </a:p>
          <a:p>
            <a:pPr marL="0" indent="0" algn="just">
              <a:buNone/>
            </a:pPr>
            <a:r>
              <a:rPr lang="pt-BR" b="1" dirty="0"/>
              <a:t>B aposentadoria 3500,00</a:t>
            </a:r>
          </a:p>
          <a:p>
            <a:pPr marL="0" indent="0" algn="just">
              <a:buNone/>
            </a:pPr>
            <a:r>
              <a:rPr lang="pt-BR" b="1" dirty="0"/>
              <a:t>Pensão mais aposentadoria </a:t>
            </a:r>
            <a:r>
              <a:rPr lang="pt-BR" b="1" strike="sngStrike" dirty="0"/>
              <a:t>6500,00</a:t>
            </a:r>
            <a:r>
              <a:rPr lang="pt-BR" b="1" dirty="0"/>
              <a:t> » redutores</a:t>
            </a:r>
          </a:p>
          <a:p>
            <a:pPr marL="0" indent="0" algn="just">
              <a:buNone/>
            </a:pPr>
            <a:endParaRPr lang="pt-BR" b="1" dirty="0"/>
          </a:p>
          <a:p>
            <a:pPr algn="just">
              <a:buFont typeface="Wingdings" panose="05000000000000000000" pitchFamily="2" charset="2"/>
              <a:buChar char="Ø"/>
            </a:pPr>
            <a:r>
              <a:rPr lang="pt-BR" b="1" dirty="0"/>
              <a:t>Verificar o regime previdenciário – fonte pagadora</a:t>
            </a:r>
          </a:p>
          <a:p>
            <a:pPr algn="just">
              <a:buFont typeface="Wingdings" panose="05000000000000000000" pitchFamily="2" charset="2"/>
              <a:buChar char="Ø"/>
            </a:pPr>
            <a:r>
              <a:rPr lang="pt-BR" b="1" dirty="0"/>
              <a:t>Verificar o instituidor da pensão</a:t>
            </a:r>
          </a:p>
          <a:p>
            <a:pPr algn="just">
              <a:buFont typeface="Wingdings" panose="05000000000000000000" pitchFamily="2" charset="2"/>
              <a:buChar char="Ø"/>
            </a:pPr>
            <a:r>
              <a:rPr lang="pt-BR" b="1" dirty="0"/>
              <a:t>Fazer o cálculo do benefício (art. 23 EC 103/2019 ou reforma da previdência local) e depois aplicar os redutores</a:t>
            </a:r>
          </a:p>
          <a:p>
            <a:pPr algn="just">
              <a:buFont typeface="Wingdings" panose="05000000000000000000" pitchFamily="2" charset="2"/>
              <a:buChar char="Ø"/>
            </a:pPr>
            <a:r>
              <a:rPr lang="pt-BR" b="1" dirty="0"/>
              <a:t>Continuar verificando o teto remuneratório (Temas 359, 377, 384, 921, 1081 STF)</a:t>
            </a:r>
          </a:p>
          <a:p>
            <a:pPr algn="just"/>
            <a:endParaRPr lang="pt-BR" b="1" dirty="0"/>
          </a:p>
          <a:p>
            <a:pPr algn="just"/>
            <a:endParaRPr lang="pt-BR" b="1" dirty="0"/>
          </a:p>
        </p:txBody>
      </p:sp>
      <p:pic>
        <p:nvPicPr>
          <p:cNvPr id="4" name="Imagem 3">
            <a:extLst>
              <a:ext uri="{FF2B5EF4-FFF2-40B4-BE49-F238E27FC236}">
                <a16:creationId xmlns:a16="http://schemas.microsoft.com/office/drawing/2014/main" id="{D86ADC10-E091-42D4-AD34-64EFD0B0016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178131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682D7C-7BB6-4424-87FC-C146B4B5F701}"/>
              </a:ext>
            </a:extLst>
          </p:cNvPr>
          <p:cNvSpPr>
            <a:spLocks noGrp="1"/>
          </p:cNvSpPr>
          <p:nvPr>
            <p:ph type="title"/>
          </p:nvPr>
        </p:nvSpPr>
        <p:spPr/>
        <p:txBody>
          <a:bodyPr>
            <a:normAutofit/>
          </a:bodyPr>
          <a:lstStyle/>
          <a:p>
            <a:r>
              <a:rPr lang="pt-BR" b="1" dirty="0"/>
              <a:t>Proposta na PEC 06/2019</a:t>
            </a:r>
          </a:p>
        </p:txBody>
      </p:sp>
      <p:sp>
        <p:nvSpPr>
          <p:cNvPr id="3" name="Espaço Reservado para Conteúdo 2">
            <a:extLst>
              <a:ext uri="{FF2B5EF4-FFF2-40B4-BE49-F238E27FC236}">
                <a16:creationId xmlns:a16="http://schemas.microsoft.com/office/drawing/2014/main" id="{3737A405-2110-44F5-ACA2-AF08E603E9C3}"/>
              </a:ext>
            </a:extLst>
          </p:cNvPr>
          <p:cNvSpPr>
            <a:spLocks noGrp="1"/>
          </p:cNvSpPr>
          <p:nvPr>
            <p:ph idx="1"/>
          </p:nvPr>
        </p:nvSpPr>
        <p:spPr>
          <a:xfrm>
            <a:off x="478302" y="1690688"/>
            <a:ext cx="10748889" cy="4802187"/>
          </a:xfrm>
        </p:spPr>
        <p:txBody>
          <a:bodyPr>
            <a:normAutofit fontScale="85000" lnSpcReduction="10000"/>
          </a:bodyPr>
          <a:lstStyle/>
          <a:p>
            <a:pPr marL="0" indent="0" algn="just">
              <a:buNone/>
            </a:pPr>
            <a:r>
              <a:rPr lang="pt-BR" dirty="0">
                <a:solidFill>
                  <a:srgbClr val="000000"/>
                </a:solidFill>
                <a:effectLst/>
                <a:ea typeface="Calibri" panose="020F0502020204030204" pitchFamily="34" charset="0"/>
              </a:rPr>
              <a:t>Art. 12. Até que entre em vigor a lei complementar de que trata o § 1º do art. 40 da Constituição, aplicam-se as normas gerais de organização e de funcionamento, de responsabilidade previdenciária na gestão dos regimes próprios de previdência social e de benefícios previdenciários estabelecidas pela </a:t>
            </a:r>
            <a:r>
              <a:rPr lang="pt-BR" b="1" dirty="0">
                <a:solidFill>
                  <a:srgbClr val="000000"/>
                </a:solidFill>
                <a:effectLst/>
                <a:ea typeface="Calibri" panose="020F0502020204030204" pitchFamily="34" charset="0"/>
              </a:rPr>
              <a:t>Lei nº 9.717, de 27 de novembro de 1998</a:t>
            </a:r>
            <a:r>
              <a:rPr lang="pt-BR" dirty="0">
                <a:solidFill>
                  <a:srgbClr val="000000"/>
                </a:solidFill>
                <a:effectLst/>
                <a:ea typeface="Calibri" panose="020F0502020204030204" pitchFamily="34" charset="0"/>
              </a:rPr>
              <a:t>, que será recepcionada com força de lei complementar, e o disposto neste artigo.</a:t>
            </a:r>
          </a:p>
          <a:p>
            <a:pPr marL="0" indent="0" algn="just">
              <a:buNone/>
            </a:pPr>
            <a:r>
              <a:rPr lang="pt-BR" dirty="0">
                <a:solidFill>
                  <a:srgbClr val="000000"/>
                </a:solidFill>
                <a:effectLst/>
                <a:ea typeface="Calibri" panose="020F0502020204030204" pitchFamily="34" charset="0"/>
              </a:rPr>
              <a:t>(...)</a:t>
            </a:r>
          </a:p>
          <a:p>
            <a:pPr marL="0" indent="0" algn="just">
              <a:buNone/>
            </a:pPr>
            <a:r>
              <a:rPr lang="pt-BR" dirty="0">
                <a:solidFill>
                  <a:srgbClr val="000000"/>
                </a:solidFill>
                <a:effectLst/>
                <a:ea typeface="Calibri" panose="020F0502020204030204" pitchFamily="34" charset="0"/>
              </a:rPr>
              <a:t>§ 10 </a:t>
            </a:r>
            <a:r>
              <a:rPr lang="pt-BR" b="1" dirty="0">
                <a:solidFill>
                  <a:srgbClr val="000000"/>
                </a:solidFill>
                <a:effectLst/>
                <a:ea typeface="Calibri" panose="020F0502020204030204" pitchFamily="34" charset="0"/>
              </a:rPr>
              <a:t>A acumulação de benefícios previdenciários observará os seguintes requisitos</a:t>
            </a:r>
            <a:r>
              <a:rPr lang="pt-BR" dirty="0">
                <a:solidFill>
                  <a:srgbClr val="000000"/>
                </a:solidFill>
                <a:effectLst/>
                <a:ea typeface="Calibri" panose="020F0502020204030204" pitchFamily="34" charset="0"/>
              </a:rPr>
              <a:t>:</a:t>
            </a:r>
          </a:p>
          <a:p>
            <a:pPr marL="0" indent="0" algn="just">
              <a:buNone/>
            </a:pPr>
            <a:endParaRPr lang="pt-BR" dirty="0">
              <a:solidFill>
                <a:srgbClr val="000000"/>
              </a:solidFill>
              <a:effectLst/>
              <a:ea typeface="Calibri" panose="020F0502020204030204" pitchFamily="34" charset="0"/>
            </a:endParaRPr>
          </a:p>
          <a:p>
            <a:pPr marL="0" indent="0" algn="just">
              <a:buNone/>
            </a:pPr>
            <a:r>
              <a:rPr lang="pt-BR" b="1" dirty="0">
                <a:solidFill>
                  <a:srgbClr val="000000"/>
                </a:solidFill>
                <a:effectLst/>
                <a:ea typeface="Calibri" panose="020F0502020204030204" pitchFamily="34" charset="0"/>
              </a:rPr>
              <a:t>II - é vedado o recebimento de mais de uma pensão por morte deixada por cônjuge ou companheiro à conta de regime de previdência de que trata este artigo, ressalvadas as pensões do mesmo instituidor decorrentes dos cargos acumuláveis na forma prevista no art. 37 da Constituição</a:t>
            </a:r>
            <a:r>
              <a:rPr lang="pt-BR" dirty="0">
                <a:solidFill>
                  <a:srgbClr val="000000"/>
                </a:solidFill>
                <a:effectLst/>
                <a:ea typeface="Calibri" panose="020F0502020204030204" pitchFamily="34" charset="0"/>
              </a:rPr>
              <a:t>, observado o disposto no inciso III; </a:t>
            </a:r>
          </a:p>
          <a:p>
            <a:pPr marL="0" indent="0" algn="just">
              <a:buNone/>
            </a:pPr>
            <a:r>
              <a:rPr lang="pt-BR" sz="1800" dirty="0">
                <a:solidFill>
                  <a:srgbClr val="000000"/>
                </a:solidFill>
                <a:effectLst/>
                <a:ea typeface="Calibri" panose="020F0502020204030204" pitchFamily="34" charset="0"/>
              </a:rPr>
              <a:t> </a:t>
            </a:r>
          </a:p>
          <a:p>
            <a:pPr marL="0" indent="0" algn="just">
              <a:buNone/>
            </a:pPr>
            <a:endParaRPr lang="pt-BR" dirty="0"/>
          </a:p>
        </p:txBody>
      </p:sp>
      <p:pic>
        <p:nvPicPr>
          <p:cNvPr id="4" name="Imagem 3">
            <a:extLst>
              <a:ext uri="{FF2B5EF4-FFF2-40B4-BE49-F238E27FC236}">
                <a16:creationId xmlns:a16="http://schemas.microsoft.com/office/drawing/2014/main" id="{ECDCC9CD-E708-4888-BD2B-58F180AB0F0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1810960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682D7C-7BB6-4424-87FC-C146B4B5F701}"/>
              </a:ext>
            </a:extLst>
          </p:cNvPr>
          <p:cNvSpPr>
            <a:spLocks noGrp="1"/>
          </p:cNvSpPr>
          <p:nvPr>
            <p:ph type="title"/>
          </p:nvPr>
        </p:nvSpPr>
        <p:spPr/>
        <p:txBody>
          <a:bodyPr>
            <a:normAutofit/>
          </a:bodyPr>
          <a:lstStyle/>
          <a:p>
            <a:r>
              <a:rPr lang="pt-BR" b="1" dirty="0"/>
              <a:t>Proposta na PEC 06/2019</a:t>
            </a:r>
          </a:p>
        </p:txBody>
      </p:sp>
      <p:sp>
        <p:nvSpPr>
          <p:cNvPr id="3" name="Espaço Reservado para Conteúdo 2">
            <a:extLst>
              <a:ext uri="{FF2B5EF4-FFF2-40B4-BE49-F238E27FC236}">
                <a16:creationId xmlns:a16="http://schemas.microsoft.com/office/drawing/2014/main" id="{3737A405-2110-44F5-ACA2-AF08E603E9C3}"/>
              </a:ext>
            </a:extLst>
          </p:cNvPr>
          <p:cNvSpPr>
            <a:spLocks noGrp="1"/>
          </p:cNvSpPr>
          <p:nvPr>
            <p:ph idx="1"/>
          </p:nvPr>
        </p:nvSpPr>
        <p:spPr>
          <a:xfrm>
            <a:off x="281354" y="1561514"/>
            <a:ext cx="11072447" cy="5190977"/>
          </a:xfrm>
        </p:spPr>
        <p:txBody>
          <a:bodyPr>
            <a:normAutofit lnSpcReduction="10000"/>
          </a:bodyPr>
          <a:lstStyle/>
          <a:p>
            <a:pPr marL="0" indent="0" algn="just">
              <a:buNone/>
            </a:pPr>
            <a:r>
              <a:rPr lang="pt-BR" sz="1800" dirty="0">
                <a:solidFill>
                  <a:srgbClr val="000000"/>
                </a:solidFill>
                <a:effectLst/>
                <a:ea typeface="Calibri" panose="020F0502020204030204" pitchFamily="34" charset="0"/>
              </a:rPr>
              <a:t>III - no recebimento </a:t>
            </a:r>
            <a:r>
              <a:rPr lang="pt-BR" sz="1800" b="1" dirty="0">
                <a:solidFill>
                  <a:srgbClr val="000000"/>
                </a:solidFill>
                <a:effectLst/>
                <a:ea typeface="Calibri" panose="020F0502020204030204" pitchFamily="34" charset="0"/>
              </a:rPr>
              <a:t>de mais de uma pensão por morte </a:t>
            </a:r>
            <a:r>
              <a:rPr lang="pt-BR" sz="1800" dirty="0">
                <a:solidFill>
                  <a:srgbClr val="000000"/>
                </a:solidFill>
                <a:effectLst/>
                <a:ea typeface="Calibri" panose="020F0502020204030204" pitchFamily="34" charset="0"/>
              </a:rPr>
              <a:t>deixada </a:t>
            </a:r>
            <a:r>
              <a:rPr lang="pt-BR" sz="1800" b="1" dirty="0">
                <a:solidFill>
                  <a:srgbClr val="000000"/>
                </a:solidFill>
                <a:effectLst/>
                <a:ea typeface="Calibri" panose="020F0502020204030204" pitchFamily="34" charset="0"/>
              </a:rPr>
              <a:t>por cônjuge ou companheiro </a:t>
            </a:r>
            <a:r>
              <a:rPr lang="pt-BR" sz="1800" dirty="0">
                <a:solidFill>
                  <a:srgbClr val="000000"/>
                </a:solidFill>
                <a:effectLst/>
                <a:ea typeface="Calibri" panose="020F0502020204030204" pitchFamily="34" charset="0"/>
              </a:rPr>
              <a:t>e </a:t>
            </a:r>
            <a:r>
              <a:rPr lang="pt-BR" sz="1800" b="1" dirty="0">
                <a:solidFill>
                  <a:srgbClr val="000000"/>
                </a:solidFill>
                <a:effectLst/>
                <a:ea typeface="Calibri" panose="020F0502020204030204" pitchFamily="34" charset="0"/>
              </a:rPr>
              <a:t>de pensão por morte e de aposentadoria no âmbito do regime de previdência de que trata este artigo</a:t>
            </a:r>
            <a:r>
              <a:rPr lang="pt-BR" sz="1800" dirty="0">
                <a:solidFill>
                  <a:srgbClr val="000000"/>
                </a:solidFill>
                <a:effectLst/>
                <a:ea typeface="Calibri" panose="020F0502020204030204" pitchFamily="34" charset="0"/>
              </a:rPr>
              <a:t>, ou </a:t>
            </a:r>
            <a:r>
              <a:rPr lang="pt-BR" sz="1800" b="1" dirty="0">
                <a:solidFill>
                  <a:srgbClr val="000000"/>
                </a:solidFill>
                <a:effectLst/>
                <a:ea typeface="Calibri" panose="020F0502020204030204" pitchFamily="34" charset="0"/>
              </a:rPr>
              <a:t>entre este e o Regime Geral de Previdência Social </a:t>
            </a:r>
            <a:r>
              <a:rPr lang="pt-BR" sz="1800" dirty="0">
                <a:solidFill>
                  <a:srgbClr val="000000"/>
                </a:solidFill>
                <a:effectLst/>
                <a:ea typeface="Calibri" panose="020F0502020204030204" pitchFamily="34" charset="0"/>
              </a:rPr>
              <a:t>de que trata o art. 201 da Constituição ou </a:t>
            </a:r>
            <a:r>
              <a:rPr lang="pt-BR" sz="1800" b="1" dirty="0">
                <a:solidFill>
                  <a:srgbClr val="000000"/>
                </a:solidFill>
                <a:effectLst/>
                <a:ea typeface="Calibri" panose="020F0502020204030204" pitchFamily="34" charset="0"/>
              </a:rPr>
              <a:t>as pensões decorrentes das atividades militares</a:t>
            </a:r>
            <a:r>
              <a:rPr lang="pt-BR" sz="1800" dirty="0">
                <a:solidFill>
                  <a:srgbClr val="000000"/>
                </a:solidFill>
                <a:effectLst/>
                <a:ea typeface="Calibri" panose="020F0502020204030204" pitchFamily="34" charset="0"/>
              </a:rPr>
              <a:t> de que tratam os art. 42 e art. 142 da Constituição, </a:t>
            </a:r>
            <a:r>
              <a:rPr lang="pt-BR" sz="1800" b="1" dirty="0">
                <a:solidFill>
                  <a:srgbClr val="000000"/>
                </a:solidFill>
                <a:effectLst/>
                <a:ea typeface="Calibri" panose="020F0502020204030204" pitchFamily="34" charset="0"/>
              </a:rPr>
              <a:t>será assegurado o direito de recebimento do valor integral do benefício mais vantajoso e de uma parte de cada um dos demais benefícios, apurada cumulativamente de acordo com as seguintes faixas: </a:t>
            </a:r>
          </a:p>
          <a:p>
            <a:pPr marL="0" indent="0" algn="just">
              <a:buNone/>
            </a:pPr>
            <a:r>
              <a:rPr lang="pt-BR" sz="1800" b="1" dirty="0">
                <a:solidFill>
                  <a:srgbClr val="000000"/>
                </a:solidFill>
                <a:effectLst/>
                <a:ea typeface="Calibri" panose="020F0502020204030204" pitchFamily="34" charset="0"/>
              </a:rPr>
              <a:t>a) oitenta por cento do valor igual ou inferior a um salário-mínimo</a:t>
            </a:r>
            <a:r>
              <a:rPr lang="pt-BR" sz="1800" dirty="0">
                <a:solidFill>
                  <a:srgbClr val="000000"/>
                </a:solidFill>
                <a:effectLst/>
                <a:ea typeface="Calibri" panose="020F0502020204030204" pitchFamily="34" charset="0"/>
              </a:rPr>
              <a:t>; </a:t>
            </a:r>
          </a:p>
          <a:p>
            <a:pPr marL="0" indent="0" algn="just">
              <a:buNone/>
            </a:pPr>
            <a:r>
              <a:rPr lang="pt-BR" sz="1800" dirty="0">
                <a:solidFill>
                  <a:srgbClr val="000000"/>
                </a:solidFill>
                <a:effectLst/>
                <a:ea typeface="Calibri" panose="020F0502020204030204" pitchFamily="34" charset="0"/>
              </a:rPr>
              <a:t>b) sessenta por cento do valor que exceder um salário-mínimo, até o limite de dois salários mínimos; </a:t>
            </a:r>
          </a:p>
          <a:p>
            <a:pPr marL="0" indent="0" algn="just">
              <a:buNone/>
            </a:pPr>
            <a:r>
              <a:rPr lang="pt-BR" sz="1800" dirty="0">
                <a:solidFill>
                  <a:srgbClr val="000000"/>
                </a:solidFill>
                <a:effectLst/>
                <a:ea typeface="Calibri" panose="020F0502020204030204" pitchFamily="34" charset="0"/>
              </a:rPr>
              <a:t>c) quarenta por cento do valor que exceder dois salários mínimos, até o limite de três salários mínimos; e</a:t>
            </a:r>
          </a:p>
          <a:p>
            <a:pPr marL="0" indent="0" algn="just">
              <a:buNone/>
            </a:pPr>
            <a:r>
              <a:rPr lang="pt-BR" sz="1800" dirty="0">
                <a:solidFill>
                  <a:srgbClr val="000000"/>
                </a:solidFill>
                <a:effectLst/>
                <a:ea typeface="Calibri" panose="020F0502020204030204" pitchFamily="34" charset="0"/>
              </a:rPr>
              <a:t>d</a:t>
            </a:r>
            <a:r>
              <a:rPr lang="pt-BR" sz="1800" b="1" dirty="0">
                <a:solidFill>
                  <a:srgbClr val="000000"/>
                </a:solidFill>
                <a:effectLst/>
                <a:ea typeface="Calibri" panose="020F0502020204030204" pitchFamily="34" charset="0"/>
              </a:rPr>
              <a:t>) vinte por cento do valor que exceder três salários mínimos, até o limite de quatro salários mínimos</a:t>
            </a:r>
            <a:r>
              <a:rPr lang="pt-BR" sz="1800" dirty="0">
                <a:solidFill>
                  <a:srgbClr val="000000"/>
                </a:solidFill>
                <a:effectLst/>
                <a:ea typeface="Calibri" panose="020F0502020204030204" pitchFamily="34" charset="0"/>
              </a:rPr>
              <a:t>; </a:t>
            </a:r>
          </a:p>
          <a:p>
            <a:pPr marL="0" indent="0" algn="just">
              <a:buNone/>
            </a:pPr>
            <a:r>
              <a:rPr lang="pt-BR" sz="1800" dirty="0">
                <a:solidFill>
                  <a:srgbClr val="000000"/>
                </a:solidFill>
                <a:effectLst/>
                <a:ea typeface="Calibri" panose="020F0502020204030204" pitchFamily="34" charset="0"/>
              </a:rPr>
              <a:t>IV - para fins do disposto no inciso II, na hipótese de pensão por morte, será considerado o valor efetivamente recebido pelo beneficiário; e </a:t>
            </a:r>
          </a:p>
          <a:p>
            <a:pPr marL="0" indent="0" algn="just">
              <a:buNone/>
            </a:pPr>
            <a:r>
              <a:rPr lang="pt-BR" sz="1800" dirty="0">
                <a:solidFill>
                  <a:srgbClr val="000000"/>
                </a:solidFill>
                <a:effectLst/>
                <a:ea typeface="Calibri" panose="020F0502020204030204" pitchFamily="34" charset="0"/>
              </a:rPr>
              <a:t>V </a:t>
            </a:r>
            <a:r>
              <a:rPr lang="pt-BR" sz="1800" b="1" dirty="0">
                <a:solidFill>
                  <a:srgbClr val="000000"/>
                </a:solidFill>
                <a:effectLst/>
                <a:ea typeface="Calibri" panose="020F0502020204030204" pitchFamily="34" charset="0"/>
              </a:rPr>
              <a:t>- na hipótese de extinção do benefício mais vantajoso, será restabelecido, a partir da data da extinção, o pagamento do segundo benefício mais vantajoso, indicado pelo interessado, pelo seu valor total</a:t>
            </a:r>
            <a:r>
              <a:rPr lang="pt-BR" sz="1800" dirty="0">
                <a:solidFill>
                  <a:srgbClr val="000000"/>
                </a:solidFill>
                <a:effectLst/>
                <a:ea typeface="Calibri" panose="020F0502020204030204" pitchFamily="34" charset="0"/>
              </a:rPr>
              <a:t>. </a:t>
            </a:r>
          </a:p>
          <a:p>
            <a:pPr marL="0" indent="0" algn="just">
              <a:buNone/>
            </a:pPr>
            <a:r>
              <a:rPr lang="pt-BR" sz="1800" dirty="0">
                <a:solidFill>
                  <a:srgbClr val="000000"/>
                </a:solidFill>
                <a:effectLst/>
                <a:ea typeface="Calibri" panose="020F0502020204030204" pitchFamily="34" charset="0"/>
              </a:rPr>
              <a:t>§ 11. </a:t>
            </a:r>
            <a:r>
              <a:rPr lang="pt-BR" sz="1800" b="1" dirty="0">
                <a:solidFill>
                  <a:srgbClr val="000000"/>
                </a:solidFill>
                <a:effectLst/>
                <a:ea typeface="Calibri" panose="020F0502020204030204" pitchFamily="34" charset="0"/>
              </a:rPr>
              <a:t>Os critérios de que trata este parágrafo serão aplicados às acumulações que ocorrerem após a data de promulgação desta Emenda à Constituição.</a:t>
            </a:r>
          </a:p>
          <a:p>
            <a:pPr marL="0" indent="0" algn="just">
              <a:buNone/>
            </a:pPr>
            <a:r>
              <a:rPr lang="pt-BR" sz="1800" dirty="0">
                <a:solidFill>
                  <a:srgbClr val="000000"/>
                </a:solidFill>
                <a:effectLst/>
                <a:latin typeface="Times New Roman" panose="02020603050405020304" pitchFamily="18" charset="0"/>
                <a:ea typeface="Calibri" panose="020F0502020204030204" pitchFamily="34" charset="0"/>
              </a:rPr>
              <a:t> </a:t>
            </a:r>
            <a:endParaRPr lang="pt-BR" sz="1800" dirty="0">
              <a:solidFill>
                <a:srgbClr val="000000"/>
              </a:solidFill>
              <a:effectLst/>
              <a:latin typeface="Calibri" panose="020F0502020204030204" pitchFamily="34" charset="0"/>
              <a:ea typeface="Calibri" panose="020F0502020204030204" pitchFamily="34" charset="0"/>
            </a:endParaRPr>
          </a:p>
          <a:p>
            <a:pPr marL="0" indent="0" algn="just">
              <a:buNone/>
            </a:pPr>
            <a:endParaRPr lang="pt-BR" dirty="0"/>
          </a:p>
        </p:txBody>
      </p:sp>
      <p:pic>
        <p:nvPicPr>
          <p:cNvPr id="4" name="Imagem 3">
            <a:extLst>
              <a:ext uri="{FF2B5EF4-FFF2-40B4-BE49-F238E27FC236}">
                <a16:creationId xmlns:a16="http://schemas.microsoft.com/office/drawing/2014/main" id="{1617FCC0-D821-467B-B292-0F54D92D7D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115610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682D7C-7BB6-4424-87FC-C146B4B5F701}"/>
              </a:ext>
            </a:extLst>
          </p:cNvPr>
          <p:cNvSpPr>
            <a:spLocks noGrp="1"/>
          </p:cNvSpPr>
          <p:nvPr>
            <p:ph type="title"/>
          </p:nvPr>
        </p:nvSpPr>
        <p:spPr>
          <a:xfrm>
            <a:off x="309488" y="365125"/>
            <a:ext cx="11044312" cy="1325563"/>
          </a:xfrm>
        </p:spPr>
        <p:txBody>
          <a:bodyPr>
            <a:normAutofit/>
          </a:bodyPr>
          <a:lstStyle/>
          <a:p>
            <a:r>
              <a:rPr lang="pt-BR" b="1" dirty="0"/>
              <a:t>Palavras do Relator Câmara Deputados</a:t>
            </a:r>
          </a:p>
        </p:txBody>
      </p:sp>
      <p:sp>
        <p:nvSpPr>
          <p:cNvPr id="3" name="Espaço Reservado para Conteúdo 2">
            <a:extLst>
              <a:ext uri="{FF2B5EF4-FFF2-40B4-BE49-F238E27FC236}">
                <a16:creationId xmlns:a16="http://schemas.microsoft.com/office/drawing/2014/main" id="{3737A405-2110-44F5-ACA2-AF08E603E9C3}"/>
              </a:ext>
            </a:extLst>
          </p:cNvPr>
          <p:cNvSpPr>
            <a:spLocks noGrp="1"/>
          </p:cNvSpPr>
          <p:nvPr>
            <p:ph idx="1"/>
          </p:nvPr>
        </p:nvSpPr>
        <p:spPr>
          <a:xfrm>
            <a:off x="309489" y="1561515"/>
            <a:ext cx="11044312" cy="5162842"/>
          </a:xfrm>
        </p:spPr>
        <p:txBody>
          <a:bodyPr>
            <a:normAutofit fontScale="70000" lnSpcReduction="20000"/>
          </a:bodyPr>
          <a:lstStyle/>
          <a:p>
            <a:pPr marL="0" indent="0" algn="just">
              <a:buNone/>
            </a:pPr>
            <a:r>
              <a:rPr lang="pt-BR" sz="3100" dirty="0">
                <a:solidFill>
                  <a:srgbClr val="000000"/>
                </a:solidFill>
                <a:effectLst/>
                <a:ea typeface="Calibri" panose="020F0502020204030204" pitchFamily="34" charset="0"/>
              </a:rPr>
              <a:t>(...) </a:t>
            </a:r>
            <a:r>
              <a:rPr lang="pt-BR" sz="3100" b="1" dirty="0">
                <a:solidFill>
                  <a:srgbClr val="000000"/>
                </a:solidFill>
                <a:effectLst/>
                <a:ea typeface="Calibri" panose="020F0502020204030204" pitchFamily="34" charset="0"/>
              </a:rPr>
              <a:t>nossas regras permitem a acumulação do referido benefício com aposentadoria e não estabelecem qualquer restrição para o beneficiário que tenha outra renda. Por isso a pensão exige uma discussão responsável da sociedade. Com o aumento da expectativa de vida, não apenas as aposentadorias, mas também as pensões duram cada vez mais tempo. Trata-se de um dos mais gritantes exemplos do desequilíbrio o atual sistema previdenciário. </a:t>
            </a:r>
          </a:p>
          <a:p>
            <a:pPr marL="0" indent="0" algn="just">
              <a:buNone/>
            </a:pPr>
            <a:endParaRPr lang="pt-BR" sz="3100" b="1" dirty="0">
              <a:solidFill>
                <a:srgbClr val="000000"/>
              </a:solidFill>
              <a:effectLst/>
              <a:ea typeface="Calibri" panose="020F0502020204030204" pitchFamily="34" charset="0"/>
            </a:endParaRPr>
          </a:p>
          <a:p>
            <a:pPr marL="0" indent="0" algn="just">
              <a:buNone/>
            </a:pPr>
            <a:r>
              <a:rPr lang="pt-BR" sz="3100" dirty="0">
                <a:solidFill>
                  <a:srgbClr val="000000"/>
                </a:solidFill>
                <a:effectLst/>
                <a:ea typeface="Calibri" panose="020F0502020204030204" pitchFamily="34" charset="0"/>
              </a:rPr>
              <a:t>O aumento da expectativa de vida e a deterioração da relação entre o número de contribuintes e de beneficiários de aposentadorias e pensões, agravado por dificuldades econômicas, levou a Previdência Social Brasileira, em 2018, a apresentar um resultado financeiro negativo de R$ 290 bilhões, apenas no âmbito da União.</a:t>
            </a:r>
          </a:p>
          <a:p>
            <a:pPr marL="0" indent="0" algn="just">
              <a:buNone/>
            </a:pPr>
            <a:endParaRPr lang="pt-BR" sz="3100" dirty="0">
              <a:solidFill>
                <a:srgbClr val="000000"/>
              </a:solidFill>
              <a:effectLst/>
              <a:ea typeface="Calibri" panose="020F0502020204030204" pitchFamily="34" charset="0"/>
            </a:endParaRPr>
          </a:p>
          <a:p>
            <a:pPr marL="0" indent="0" algn="just">
              <a:buNone/>
            </a:pPr>
            <a:r>
              <a:rPr lang="pt-BR" sz="3100" dirty="0">
                <a:solidFill>
                  <a:srgbClr val="000000"/>
                </a:solidFill>
                <a:effectLst/>
                <a:ea typeface="Calibri" panose="020F0502020204030204" pitchFamily="34" charset="0"/>
              </a:rPr>
              <a:t>A Previdência tornou-se o principal fator de desajuste das contas públicas do país. Por isso, reformá-la é um passo fundamental para fazer o Estado brasileiro voltar a caber em si. Antigamente falávamos no dragão da inflação. Hoje o gasto público também é um dragão descontrolado, ameaçando o nosso futuro. O excesso de gastos impede que o dinheiro público seja direcionado de maneira efetiva para os investimentos necessários ao bem-estar da população. </a:t>
            </a:r>
          </a:p>
          <a:p>
            <a:pPr marL="0" indent="0" algn="just">
              <a:buNone/>
            </a:pPr>
            <a:endParaRPr lang="pt-BR" sz="1800" dirty="0">
              <a:solidFill>
                <a:srgbClr val="000000"/>
              </a:solidFill>
              <a:effectLst/>
              <a:latin typeface="Calibri" panose="020F0502020204030204" pitchFamily="34" charset="0"/>
              <a:ea typeface="Calibri" panose="020F0502020204030204" pitchFamily="34" charset="0"/>
            </a:endParaRPr>
          </a:p>
          <a:p>
            <a:pPr marL="0" indent="0" algn="just">
              <a:buNone/>
            </a:pPr>
            <a:r>
              <a:rPr lang="pt-BR" sz="1800" dirty="0">
                <a:solidFill>
                  <a:srgbClr val="000000"/>
                </a:solidFill>
                <a:effectLst/>
                <a:latin typeface="Times New Roman" panose="02020603050405020304" pitchFamily="18" charset="0"/>
                <a:ea typeface="Calibri" panose="020F0502020204030204" pitchFamily="34" charset="0"/>
              </a:rPr>
              <a:t> </a:t>
            </a:r>
            <a:endParaRPr lang="pt-BR" sz="1800" dirty="0">
              <a:solidFill>
                <a:srgbClr val="000000"/>
              </a:solidFill>
              <a:effectLst/>
              <a:latin typeface="Calibri" panose="020F0502020204030204" pitchFamily="34" charset="0"/>
              <a:ea typeface="Calibri" panose="020F0502020204030204" pitchFamily="34" charset="0"/>
            </a:endParaRPr>
          </a:p>
          <a:p>
            <a:pPr marL="0" indent="0" algn="just">
              <a:buNone/>
            </a:pPr>
            <a:endParaRPr lang="pt-BR" dirty="0"/>
          </a:p>
        </p:txBody>
      </p:sp>
      <p:pic>
        <p:nvPicPr>
          <p:cNvPr id="4" name="Imagem 3">
            <a:extLst>
              <a:ext uri="{FF2B5EF4-FFF2-40B4-BE49-F238E27FC236}">
                <a16:creationId xmlns:a16="http://schemas.microsoft.com/office/drawing/2014/main" id="{6BA74169-44FE-4CE6-BA41-5074582BE6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33545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682D7C-7BB6-4424-87FC-C146B4B5F701}"/>
              </a:ext>
            </a:extLst>
          </p:cNvPr>
          <p:cNvSpPr>
            <a:spLocks noGrp="1"/>
          </p:cNvSpPr>
          <p:nvPr>
            <p:ph type="title"/>
          </p:nvPr>
        </p:nvSpPr>
        <p:spPr>
          <a:xfrm>
            <a:off x="882868" y="365126"/>
            <a:ext cx="10470931" cy="896116"/>
          </a:xfrm>
        </p:spPr>
        <p:txBody>
          <a:bodyPr>
            <a:normAutofit/>
          </a:bodyPr>
          <a:lstStyle/>
          <a:p>
            <a:r>
              <a:rPr lang="pt-BR" b="1" dirty="0"/>
              <a:t>Art. 24 EC 103/2019</a:t>
            </a:r>
          </a:p>
        </p:txBody>
      </p:sp>
      <p:sp>
        <p:nvSpPr>
          <p:cNvPr id="3" name="Espaço Reservado para Conteúdo 2">
            <a:extLst>
              <a:ext uri="{FF2B5EF4-FFF2-40B4-BE49-F238E27FC236}">
                <a16:creationId xmlns:a16="http://schemas.microsoft.com/office/drawing/2014/main" id="{3737A405-2110-44F5-ACA2-AF08E603E9C3}"/>
              </a:ext>
            </a:extLst>
          </p:cNvPr>
          <p:cNvSpPr>
            <a:spLocks noGrp="1"/>
          </p:cNvSpPr>
          <p:nvPr>
            <p:ph idx="1"/>
          </p:nvPr>
        </p:nvSpPr>
        <p:spPr>
          <a:xfrm>
            <a:off x="488731" y="1261243"/>
            <a:ext cx="10865070" cy="5344510"/>
          </a:xfrm>
        </p:spPr>
        <p:txBody>
          <a:bodyPr>
            <a:normAutofit lnSpcReduction="10000"/>
          </a:bodyPr>
          <a:lstStyle/>
          <a:p>
            <a:pPr marL="0" indent="0" algn="just">
              <a:buNone/>
            </a:pPr>
            <a:r>
              <a:rPr lang="pt-BR" sz="2000" dirty="0">
                <a:solidFill>
                  <a:srgbClr val="000000"/>
                </a:solidFill>
                <a:effectLst/>
                <a:ea typeface="Calibri" panose="020F0502020204030204" pitchFamily="34" charset="0"/>
              </a:rPr>
              <a:t>Art. 24. </a:t>
            </a:r>
            <a:r>
              <a:rPr lang="pt-BR" sz="2000" b="1" dirty="0">
                <a:solidFill>
                  <a:srgbClr val="000000"/>
                </a:solidFill>
                <a:effectLst/>
                <a:ea typeface="Calibri" panose="020F0502020204030204" pitchFamily="34" charset="0"/>
              </a:rPr>
              <a:t>É vedada a acumulação de mais de uma pensão por morte deixada por cônjuge ou companheiro, no âmbito </a:t>
            </a:r>
            <a:r>
              <a:rPr lang="pt-BR" sz="2000" b="1" dirty="0">
                <a:solidFill>
                  <a:srgbClr val="FF0000"/>
                </a:solidFill>
                <a:effectLst/>
                <a:ea typeface="Calibri" panose="020F0502020204030204" pitchFamily="34" charset="0"/>
              </a:rPr>
              <a:t>do mesmo regime </a:t>
            </a:r>
            <a:r>
              <a:rPr lang="pt-BR" sz="2000" b="1" dirty="0">
                <a:solidFill>
                  <a:srgbClr val="000000"/>
                </a:solidFill>
                <a:effectLst/>
                <a:ea typeface="Calibri" panose="020F0502020204030204" pitchFamily="34" charset="0"/>
              </a:rPr>
              <a:t>de previdência social</a:t>
            </a:r>
            <a:r>
              <a:rPr lang="pt-BR" sz="2000" dirty="0">
                <a:solidFill>
                  <a:srgbClr val="000000"/>
                </a:solidFill>
                <a:effectLst/>
                <a:ea typeface="Calibri" panose="020F0502020204030204" pitchFamily="34" charset="0"/>
              </a:rPr>
              <a:t>, </a:t>
            </a:r>
            <a:r>
              <a:rPr lang="pt-BR" sz="2000" b="1" dirty="0">
                <a:solidFill>
                  <a:srgbClr val="000000"/>
                </a:solidFill>
                <a:effectLst/>
                <a:ea typeface="Calibri" panose="020F0502020204030204" pitchFamily="34" charset="0"/>
              </a:rPr>
              <a:t>ressalvadas as pensões do mesmo instituidor decorrentes do exercício de cargos acumuláveis na forma do art. 37 da Constituição Federal.</a:t>
            </a:r>
          </a:p>
          <a:p>
            <a:pPr marL="0" indent="0" algn="just">
              <a:buNone/>
            </a:pPr>
            <a:r>
              <a:rPr lang="pt-BR" sz="2000" dirty="0">
                <a:solidFill>
                  <a:srgbClr val="000000"/>
                </a:solidFill>
                <a:effectLst/>
                <a:ea typeface="Calibri" panose="020F0502020204030204" pitchFamily="34" charset="0"/>
              </a:rPr>
              <a:t>§ 1º Será admitida, nos termos do § 2º, a acumulação de:</a:t>
            </a:r>
          </a:p>
          <a:p>
            <a:pPr marL="0" indent="0" algn="just">
              <a:buNone/>
            </a:pPr>
            <a:r>
              <a:rPr lang="pt-BR" sz="2000" dirty="0">
                <a:solidFill>
                  <a:srgbClr val="000000"/>
                </a:solidFill>
                <a:effectLst/>
                <a:ea typeface="Calibri" panose="020F0502020204030204" pitchFamily="34" charset="0"/>
              </a:rPr>
              <a:t>I - pensão por morte deixada por cônjuge ou companheiro de um regime de previdência social com pensão por morte concedida por outro regime de previdência social ou com pensões decorrentes das atividades militares de que tratam os </a:t>
            </a:r>
            <a:r>
              <a:rPr lang="pt-BR" sz="2000" dirty="0" err="1">
                <a:solidFill>
                  <a:srgbClr val="000000"/>
                </a:solidFill>
                <a:effectLst/>
                <a:ea typeface="Calibri" panose="020F0502020204030204" pitchFamily="34" charset="0"/>
              </a:rPr>
              <a:t>arts</a:t>
            </a:r>
            <a:r>
              <a:rPr lang="pt-BR" sz="2000" dirty="0">
                <a:solidFill>
                  <a:srgbClr val="000000"/>
                </a:solidFill>
                <a:effectLst/>
                <a:ea typeface="Calibri" panose="020F0502020204030204" pitchFamily="34" charset="0"/>
              </a:rPr>
              <a:t>. 42 e 142 da Constituição Federal;</a:t>
            </a:r>
          </a:p>
          <a:p>
            <a:pPr marL="0" indent="0" algn="just">
              <a:buNone/>
            </a:pPr>
            <a:r>
              <a:rPr lang="pt-BR" sz="2000" dirty="0">
                <a:solidFill>
                  <a:srgbClr val="000000"/>
                </a:solidFill>
                <a:effectLst/>
                <a:ea typeface="Calibri" panose="020F0502020204030204" pitchFamily="34" charset="0"/>
              </a:rPr>
              <a:t>II - pensão por morte deixada por cônjuge ou companheiro de um regime de previdência social com aposentadoria concedida no âmbito do Regime Geral de Previdência Social ou de regime próprio de previdência social ou com proventos de inatividade decorrentes das atividades militares de que tratam os </a:t>
            </a:r>
            <a:r>
              <a:rPr lang="pt-BR" sz="2000" dirty="0" err="1">
                <a:solidFill>
                  <a:srgbClr val="000000"/>
                </a:solidFill>
                <a:effectLst/>
                <a:ea typeface="Calibri" panose="020F0502020204030204" pitchFamily="34" charset="0"/>
              </a:rPr>
              <a:t>arts</a:t>
            </a:r>
            <a:r>
              <a:rPr lang="pt-BR" sz="2000" dirty="0">
                <a:solidFill>
                  <a:srgbClr val="000000"/>
                </a:solidFill>
                <a:effectLst/>
                <a:ea typeface="Calibri" panose="020F0502020204030204" pitchFamily="34" charset="0"/>
              </a:rPr>
              <a:t>. 42 e 142 da Constituição Federal; ou</a:t>
            </a:r>
          </a:p>
          <a:p>
            <a:pPr marL="0" indent="0" algn="just">
              <a:buNone/>
            </a:pPr>
            <a:r>
              <a:rPr lang="pt-BR" sz="2000" dirty="0">
                <a:solidFill>
                  <a:srgbClr val="000000"/>
                </a:solidFill>
                <a:effectLst/>
                <a:ea typeface="Calibri" panose="020F0502020204030204" pitchFamily="34" charset="0"/>
              </a:rPr>
              <a:t>III - pensões decorrentes das atividades militares de que tratam os </a:t>
            </a:r>
            <a:r>
              <a:rPr lang="pt-BR" sz="2000" dirty="0" err="1">
                <a:solidFill>
                  <a:srgbClr val="000000"/>
                </a:solidFill>
                <a:effectLst/>
                <a:ea typeface="Calibri" panose="020F0502020204030204" pitchFamily="34" charset="0"/>
              </a:rPr>
              <a:t>arts</a:t>
            </a:r>
            <a:r>
              <a:rPr lang="pt-BR" sz="2000" dirty="0">
                <a:solidFill>
                  <a:srgbClr val="000000"/>
                </a:solidFill>
                <a:effectLst/>
                <a:ea typeface="Calibri" panose="020F0502020204030204" pitchFamily="34" charset="0"/>
              </a:rPr>
              <a:t>. 42 e 142 da Constituição Federal com aposentadoria concedida no âmbito do Regime Geral de Previdência Social ou de regime próprio de previdência social.</a:t>
            </a:r>
          </a:p>
          <a:p>
            <a:pPr marL="0" indent="0" algn="just">
              <a:buNone/>
            </a:pPr>
            <a:endParaRPr lang="pt-BR" sz="1800" dirty="0">
              <a:solidFill>
                <a:srgbClr val="000000"/>
              </a:solidFill>
              <a:effectLst/>
              <a:latin typeface="Calibri" panose="020F0502020204030204" pitchFamily="34" charset="0"/>
              <a:ea typeface="Calibri" panose="020F0502020204030204" pitchFamily="34" charset="0"/>
            </a:endParaRPr>
          </a:p>
          <a:p>
            <a:pPr marL="0" indent="0" algn="just">
              <a:buNone/>
            </a:pPr>
            <a:r>
              <a:rPr lang="pt-BR" sz="1800" dirty="0">
                <a:solidFill>
                  <a:srgbClr val="000000"/>
                </a:solidFill>
                <a:effectLst/>
                <a:latin typeface="Times New Roman" panose="02020603050405020304" pitchFamily="18" charset="0"/>
                <a:ea typeface="Calibri" panose="020F0502020204030204" pitchFamily="34" charset="0"/>
              </a:rPr>
              <a:t> </a:t>
            </a:r>
            <a:endParaRPr lang="pt-BR" sz="1800" dirty="0">
              <a:solidFill>
                <a:srgbClr val="000000"/>
              </a:solidFill>
              <a:effectLst/>
              <a:latin typeface="Calibri" panose="020F0502020204030204" pitchFamily="34" charset="0"/>
              <a:ea typeface="Calibri" panose="020F0502020204030204" pitchFamily="34" charset="0"/>
            </a:endParaRPr>
          </a:p>
          <a:p>
            <a:pPr marL="0" indent="0" algn="just">
              <a:buNone/>
            </a:pPr>
            <a:endParaRPr lang="pt-BR" dirty="0"/>
          </a:p>
        </p:txBody>
      </p:sp>
      <p:pic>
        <p:nvPicPr>
          <p:cNvPr id="4" name="Imagem 3">
            <a:extLst>
              <a:ext uri="{FF2B5EF4-FFF2-40B4-BE49-F238E27FC236}">
                <a16:creationId xmlns:a16="http://schemas.microsoft.com/office/drawing/2014/main" id="{A5AD0525-E604-4814-A92D-8330B7EF209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2000340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682D7C-7BB6-4424-87FC-C146B4B5F701}"/>
              </a:ext>
            </a:extLst>
          </p:cNvPr>
          <p:cNvSpPr>
            <a:spLocks noGrp="1"/>
          </p:cNvSpPr>
          <p:nvPr>
            <p:ph type="title"/>
          </p:nvPr>
        </p:nvSpPr>
        <p:spPr>
          <a:xfrm>
            <a:off x="993228" y="365126"/>
            <a:ext cx="10360572" cy="1053772"/>
          </a:xfrm>
        </p:spPr>
        <p:txBody>
          <a:bodyPr>
            <a:normAutofit/>
          </a:bodyPr>
          <a:lstStyle/>
          <a:p>
            <a:r>
              <a:rPr lang="pt-BR" b="1" dirty="0"/>
              <a:t>Art. 24 EC 103/2019</a:t>
            </a:r>
          </a:p>
        </p:txBody>
      </p:sp>
      <p:sp>
        <p:nvSpPr>
          <p:cNvPr id="3" name="Espaço Reservado para Conteúdo 2">
            <a:extLst>
              <a:ext uri="{FF2B5EF4-FFF2-40B4-BE49-F238E27FC236}">
                <a16:creationId xmlns:a16="http://schemas.microsoft.com/office/drawing/2014/main" id="{3737A405-2110-44F5-ACA2-AF08E603E9C3}"/>
              </a:ext>
            </a:extLst>
          </p:cNvPr>
          <p:cNvSpPr>
            <a:spLocks noGrp="1"/>
          </p:cNvSpPr>
          <p:nvPr>
            <p:ph idx="1"/>
          </p:nvPr>
        </p:nvSpPr>
        <p:spPr>
          <a:xfrm>
            <a:off x="157656" y="1277008"/>
            <a:ext cx="11196146" cy="5580992"/>
          </a:xfrm>
        </p:spPr>
        <p:txBody>
          <a:bodyPr>
            <a:normAutofit fontScale="77500" lnSpcReduction="20000"/>
          </a:bodyPr>
          <a:lstStyle/>
          <a:p>
            <a:pPr marL="0" indent="0" algn="just">
              <a:buNone/>
            </a:pPr>
            <a:endParaRPr lang="pt-BR" sz="2600" dirty="0">
              <a:solidFill>
                <a:srgbClr val="000000"/>
              </a:solidFill>
              <a:effectLst/>
              <a:ea typeface="Calibri" panose="020F0502020204030204" pitchFamily="34" charset="0"/>
            </a:endParaRPr>
          </a:p>
          <a:p>
            <a:pPr marL="0" indent="0" algn="just">
              <a:buNone/>
            </a:pPr>
            <a:r>
              <a:rPr lang="pt-BR" sz="2600" dirty="0">
                <a:solidFill>
                  <a:srgbClr val="000000"/>
                </a:solidFill>
                <a:effectLst/>
                <a:ea typeface="Calibri" panose="020F0502020204030204" pitchFamily="34" charset="0"/>
              </a:rPr>
              <a:t>§ 2º Nas hipóteses das acumulações previstas no § 1º, é assegurada a percepção do valor integral do benefício mais vantajoso e de uma parte de cada um dos demais benefícios, apurada cumulativamente de acordo com as seguintes faixas:</a:t>
            </a:r>
          </a:p>
          <a:p>
            <a:pPr marL="0" indent="0" algn="just">
              <a:buNone/>
            </a:pPr>
            <a:r>
              <a:rPr lang="pt-BR" sz="2600" b="1" dirty="0">
                <a:solidFill>
                  <a:srgbClr val="000000"/>
                </a:solidFill>
                <a:effectLst/>
                <a:ea typeface="Calibri" panose="020F0502020204030204" pitchFamily="34" charset="0"/>
              </a:rPr>
              <a:t>I - 60% (sessenta por cento) do valor que exceder 1 (um) salário-mínimo, até o limite de 2 (dois) salários-mínimos</a:t>
            </a:r>
            <a:r>
              <a:rPr lang="pt-BR" sz="2600" dirty="0">
                <a:solidFill>
                  <a:srgbClr val="000000"/>
                </a:solidFill>
                <a:effectLst/>
                <a:ea typeface="Calibri" panose="020F0502020204030204" pitchFamily="34" charset="0"/>
              </a:rPr>
              <a:t>;</a:t>
            </a:r>
          </a:p>
          <a:p>
            <a:pPr marL="0" indent="0" algn="just">
              <a:buNone/>
            </a:pPr>
            <a:r>
              <a:rPr lang="pt-BR" sz="2600" dirty="0">
                <a:solidFill>
                  <a:srgbClr val="000000"/>
                </a:solidFill>
                <a:effectLst/>
                <a:ea typeface="Calibri" panose="020F0502020204030204" pitchFamily="34" charset="0"/>
              </a:rPr>
              <a:t>II - 40% (quarenta por cento) do valor que exceder 2 (dois) salários-mínimos, até o limite de 3 (três) salários-mínimos;</a:t>
            </a:r>
          </a:p>
          <a:p>
            <a:pPr marL="0" indent="0" algn="just">
              <a:buNone/>
            </a:pPr>
            <a:r>
              <a:rPr lang="pt-BR" sz="2600" dirty="0">
                <a:solidFill>
                  <a:srgbClr val="000000"/>
                </a:solidFill>
                <a:effectLst/>
                <a:ea typeface="Calibri" panose="020F0502020204030204" pitchFamily="34" charset="0"/>
              </a:rPr>
              <a:t>III - 20% (vinte por cento) do valor que exceder 3 (três) salários-mínimos, até o limite de 4 (quatro) salários-mínimos; e</a:t>
            </a:r>
          </a:p>
          <a:p>
            <a:pPr marL="0" indent="0" algn="just">
              <a:buNone/>
            </a:pPr>
            <a:r>
              <a:rPr lang="pt-BR" sz="2600" b="1" dirty="0">
                <a:solidFill>
                  <a:srgbClr val="000000"/>
                </a:solidFill>
                <a:effectLst/>
                <a:ea typeface="Calibri" panose="020F0502020204030204" pitchFamily="34" charset="0"/>
              </a:rPr>
              <a:t>IV - 10% (dez por cento) do valor que exceder 4 (quatro) salários-mínimos</a:t>
            </a:r>
            <a:r>
              <a:rPr lang="pt-BR" sz="2600" dirty="0">
                <a:solidFill>
                  <a:srgbClr val="000000"/>
                </a:solidFill>
                <a:effectLst/>
                <a:ea typeface="Calibri" panose="020F0502020204030204" pitchFamily="34" charset="0"/>
              </a:rPr>
              <a:t>.</a:t>
            </a:r>
          </a:p>
          <a:p>
            <a:pPr marL="0" indent="0" algn="just">
              <a:buNone/>
            </a:pPr>
            <a:r>
              <a:rPr lang="pt-BR" sz="2600" b="1" dirty="0">
                <a:solidFill>
                  <a:srgbClr val="000000"/>
                </a:solidFill>
                <a:effectLst/>
                <a:ea typeface="Calibri" panose="020F0502020204030204" pitchFamily="34" charset="0"/>
              </a:rPr>
              <a:t>§ 3º A aplicação do disposto no § 2º poderá ser revista a qualquer tempo, a pedido do interessado, em razão de alteração de algum dos benefícios.</a:t>
            </a:r>
          </a:p>
          <a:p>
            <a:pPr marL="0" indent="0" algn="just">
              <a:buNone/>
            </a:pPr>
            <a:r>
              <a:rPr lang="pt-BR" sz="2600" b="1" dirty="0">
                <a:solidFill>
                  <a:srgbClr val="000000"/>
                </a:solidFill>
                <a:effectLst/>
                <a:ea typeface="Calibri" panose="020F0502020204030204" pitchFamily="34" charset="0"/>
              </a:rPr>
              <a:t>§ 4º As restrições previstas neste artigo não serão aplicadas se o direito aos benefícios houver sido adquirido antes da data de entrada em vigor desta Emenda Constitucional.</a:t>
            </a:r>
          </a:p>
          <a:p>
            <a:pPr marL="0" indent="0" algn="just">
              <a:buNone/>
            </a:pPr>
            <a:r>
              <a:rPr lang="pt-BR" sz="2600" dirty="0">
                <a:solidFill>
                  <a:srgbClr val="000000"/>
                </a:solidFill>
                <a:effectLst/>
                <a:ea typeface="Calibri" panose="020F0502020204030204" pitchFamily="34" charset="0"/>
              </a:rPr>
              <a:t>§ 5º As regras sobre acumulação previstas neste artigo e na legislação vigente na data de entrada em vigor desta Emenda Constitucional poderão ser alteradas na forma do § 6º do art. 40 e do § 15 do art. 201 da Constituição Federal.</a:t>
            </a:r>
          </a:p>
          <a:p>
            <a:pPr marL="0" indent="0" algn="just">
              <a:buNone/>
            </a:pPr>
            <a:endParaRPr lang="pt-BR" sz="1800" dirty="0">
              <a:solidFill>
                <a:srgbClr val="000000"/>
              </a:solidFill>
              <a:effectLst/>
              <a:latin typeface="Calibri" panose="020F0502020204030204" pitchFamily="34" charset="0"/>
              <a:ea typeface="Calibri" panose="020F0502020204030204" pitchFamily="34" charset="0"/>
            </a:endParaRPr>
          </a:p>
          <a:p>
            <a:pPr marL="0" indent="0" algn="just">
              <a:buNone/>
            </a:pPr>
            <a:r>
              <a:rPr lang="pt-BR" sz="1800" dirty="0">
                <a:solidFill>
                  <a:srgbClr val="000000"/>
                </a:solidFill>
                <a:effectLst/>
                <a:latin typeface="Times New Roman" panose="02020603050405020304" pitchFamily="18" charset="0"/>
                <a:ea typeface="Calibri" panose="020F0502020204030204" pitchFamily="34" charset="0"/>
              </a:rPr>
              <a:t> </a:t>
            </a:r>
            <a:endParaRPr lang="pt-BR" sz="1800" dirty="0">
              <a:solidFill>
                <a:srgbClr val="000000"/>
              </a:solidFill>
              <a:effectLst/>
              <a:latin typeface="Calibri" panose="020F0502020204030204" pitchFamily="34" charset="0"/>
              <a:ea typeface="Calibri" panose="020F0502020204030204" pitchFamily="34" charset="0"/>
            </a:endParaRPr>
          </a:p>
          <a:p>
            <a:pPr marL="0" indent="0" algn="just">
              <a:buNone/>
            </a:pPr>
            <a:endParaRPr lang="pt-BR" dirty="0"/>
          </a:p>
        </p:txBody>
      </p:sp>
      <p:pic>
        <p:nvPicPr>
          <p:cNvPr id="4" name="Imagem 3">
            <a:extLst>
              <a:ext uri="{FF2B5EF4-FFF2-40B4-BE49-F238E27FC236}">
                <a16:creationId xmlns:a16="http://schemas.microsoft.com/office/drawing/2014/main" id="{2F40E558-25E2-488B-BAA4-A68BC8B846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6862" y="352714"/>
            <a:ext cx="2382687" cy="1039115"/>
          </a:xfrm>
          <a:prstGeom prst="rect">
            <a:avLst/>
          </a:prstGeom>
        </p:spPr>
      </p:pic>
    </p:spTree>
    <p:extLst>
      <p:ext uri="{BB962C8B-B14F-4D97-AF65-F5344CB8AC3E}">
        <p14:creationId xmlns:p14="http://schemas.microsoft.com/office/powerpoint/2010/main" val="3359352693"/>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612</TotalTime>
  <Words>2852</Words>
  <Application>Microsoft Office PowerPoint</Application>
  <PresentationFormat>Widescreen</PresentationFormat>
  <Paragraphs>232</Paragraphs>
  <Slides>24</Slides>
  <Notes>1</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24</vt:i4>
      </vt:variant>
    </vt:vector>
  </HeadingPairs>
  <TitlesOfParts>
    <vt:vector size="31" baseType="lpstr">
      <vt:lpstr>Arial</vt:lpstr>
      <vt:lpstr>Calibri</vt:lpstr>
      <vt:lpstr>Calibri Light</vt:lpstr>
      <vt:lpstr>Helvetica Neue</vt:lpstr>
      <vt:lpstr>Times New Roman</vt:lpstr>
      <vt:lpstr>Wingdings</vt:lpstr>
      <vt:lpstr>Tema do Office</vt:lpstr>
      <vt:lpstr>APEPREM Pensão por morte: acúmulo, redutores, renúncia/suspensão, pensão militar, reajuste e paridade  XIV Encontro Jurídico e Financeiro agosto 2021</vt:lpstr>
      <vt:lpstr>Art. 24 EC 103/2019</vt:lpstr>
      <vt:lpstr>Como era antes da EC 103/2019</vt:lpstr>
      <vt:lpstr>Como ficou a partir da EC 103/2019</vt:lpstr>
      <vt:lpstr>Proposta na PEC 06/2019</vt:lpstr>
      <vt:lpstr>Proposta na PEC 06/2019</vt:lpstr>
      <vt:lpstr>Palavras do Relator Câmara Deputados</vt:lpstr>
      <vt:lpstr>Art. 24 EC 103/2019</vt:lpstr>
      <vt:lpstr>Art. 24 EC 103/2019</vt:lpstr>
      <vt:lpstr>Art. 24 EC 103/2019 - caput</vt:lpstr>
      <vt:lpstr>Art. 24 EC 103/2019 - vigência</vt:lpstr>
      <vt:lpstr> Art. 24 EC 103/2019 – benefício mais vantajoso</vt:lpstr>
      <vt:lpstr>Art. 24 EC 103/2019 – direito adquirido</vt:lpstr>
      <vt:lpstr>Art. 24 EC 103/2019 – direito adquirido</vt:lpstr>
      <vt:lpstr>Art. 24 EC 103/2019 – renúncia</vt:lpstr>
      <vt:lpstr>Art. 24 EC 103/2019 – declaração de acúmulo</vt:lpstr>
      <vt:lpstr> Art. 24 EC 103/2019 – reajuste e paridade</vt:lpstr>
      <vt:lpstr>Art. 24 EC 103/2019 – pensão militar</vt:lpstr>
      <vt:lpstr>Art. 24 EC 103/2019 – pensão militar</vt:lpstr>
      <vt:lpstr>Art. 24 EC 103/2019 – pensão militar</vt:lpstr>
      <vt:lpstr>Art. 24 EC 103/2019 – pensão militar</vt:lpstr>
      <vt:lpstr>Art. 24 EC 103/2019 – exemplos  </vt:lpstr>
      <vt:lpstr>Art. 24 EC 103/2019 – exemplos </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66º CONAPREV RECIFE - PE</dc:title>
  <dc:creator>Majoly Aline dos Anjos Hardy</dc:creator>
  <cp:lastModifiedBy>user</cp:lastModifiedBy>
  <cp:revision>31</cp:revision>
  <dcterms:created xsi:type="dcterms:W3CDTF">2019-11-18T19:34:50Z</dcterms:created>
  <dcterms:modified xsi:type="dcterms:W3CDTF">2021-08-16T20:27:56Z</dcterms:modified>
</cp:coreProperties>
</file>